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22.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6"/>
  </p:notesMasterIdLst>
  <p:handoutMasterIdLst>
    <p:handoutMasterId r:id="rId27"/>
  </p:handoutMasterIdLst>
  <p:sldIdLst>
    <p:sldId id="256" r:id="rId2"/>
    <p:sldId id="260" r:id="rId3"/>
    <p:sldId id="259" r:id="rId4"/>
    <p:sldId id="261" r:id="rId5"/>
    <p:sldId id="262" r:id="rId6"/>
    <p:sldId id="278" r:id="rId7"/>
    <p:sldId id="279" r:id="rId8"/>
    <p:sldId id="280" r:id="rId9"/>
    <p:sldId id="289" r:id="rId10"/>
    <p:sldId id="281" r:id="rId11"/>
    <p:sldId id="293" r:id="rId12"/>
    <p:sldId id="290" r:id="rId13"/>
    <p:sldId id="294" r:id="rId14"/>
    <p:sldId id="295" r:id="rId15"/>
    <p:sldId id="285" r:id="rId16"/>
    <p:sldId id="282" r:id="rId17"/>
    <p:sldId id="291" r:id="rId18"/>
    <p:sldId id="292" r:id="rId19"/>
    <p:sldId id="276" r:id="rId20"/>
    <p:sldId id="284" r:id="rId21"/>
    <p:sldId id="287" r:id="rId22"/>
    <p:sldId id="288" r:id="rId23"/>
    <p:sldId id="274" r:id="rId24"/>
    <p:sldId id="286"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8996" autoAdjust="0"/>
    <p:restoredTop sz="73885" autoAdjust="0"/>
  </p:normalViewPr>
  <p:slideViewPr>
    <p:cSldViewPr snapToGrid="0" snapToObjects="1">
      <p:cViewPr varScale="1">
        <p:scale>
          <a:sx n="63" d="100"/>
          <a:sy n="63" d="100"/>
        </p:scale>
        <p:origin x="485" y="62"/>
      </p:cViewPr>
      <p:guideLst/>
    </p:cSldViewPr>
  </p:slideViewPr>
  <p:outlineViewPr>
    <p:cViewPr>
      <p:scale>
        <a:sx n="33" d="100"/>
        <a:sy n="33" d="100"/>
      </p:scale>
      <p:origin x="0" y="-1504"/>
    </p:cViewPr>
    <p:sldLst>
      <p:sld r:id="rId1" collapse="1"/>
    </p:sldLst>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77" d="100"/>
          <a:sy n="77" d="100"/>
        </p:scale>
        <p:origin x="3328"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handoutMaster" Target="handoutMasters/handoutMaster1.xml"/><Relationship Id="rId30" Type="http://schemas.openxmlformats.org/officeDocument/2006/relationships/theme" Target="theme/theme1.xml"/></Relationships>
</file>

<file path=ppt/_rels/viewProps.xml.rels><?xml version="1.0" encoding="UTF-8" standalone="yes"?>
<Relationships xmlns="http://schemas.openxmlformats.org/package/2006/relationships"><Relationship Id="rId1" Type="http://schemas.openxmlformats.org/officeDocument/2006/relationships/slide" Target="slides/slide3.xml"/></Relationships>
</file>

<file path=ppt/diagrams/_rels/data1.xml.rels><?xml version="1.0" encoding="UTF-8" standalone="yes"?>
<Relationships xmlns="http://schemas.openxmlformats.org/package/2006/relationships"><Relationship Id="rId8" Type="http://schemas.openxmlformats.org/officeDocument/2006/relationships/image" Target="../media/image9.svg"/><Relationship Id="rId13" Type="http://schemas.openxmlformats.org/officeDocument/2006/relationships/image" Target="../media/image14.png"/><Relationship Id="rId3" Type="http://schemas.openxmlformats.org/officeDocument/2006/relationships/image" Target="../media/image4.png"/><Relationship Id="rId7" Type="http://schemas.openxmlformats.org/officeDocument/2006/relationships/image" Target="../media/image8.png"/><Relationship Id="rId12" Type="http://schemas.openxmlformats.org/officeDocument/2006/relationships/image" Target="../media/image13.sv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11" Type="http://schemas.openxmlformats.org/officeDocument/2006/relationships/image" Target="../media/image12.png"/><Relationship Id="rId5" Type="http://schemas.openxmlformats.org/officeDocument/2006/relationships/image" Target="../media/image6.png"/><Relationship Id="rId10" Type="http://schemas.openxmlformats.org/officeDocument/2006/relationships/image" Target="../media/image11.svg"/><Relationship Id="rId4" Type="http://schemas.openxmlformats.org/officeDocument/2006/relationships/image" Target="../media/image5.svg"/><Relationship Id="rId9" Type="http://schemas.openxmlformats.org/officeDocument/2006/relationships/image" Target="../media/image10.png"/><Relationship Id="rId14" Type="http://schemas.openxmlformats.org/officeDocument/2006/relationships/image" Target="../media/image15.svg"/></Relationships>
</file>

<file path=ppt/diagrams/_rels/drawing1.xml.rels><?xml version="1.0" encoding="UTF-8" standalone="yes"?>
<Relationships xmlns="http://schemas.openxmlformats.org/package/2006/relationships"><Relationship Id="rId8" Type="http://schemas.openxmlformats.org/officeDocument/2006/relationships/image" Target="../media/image9.svg"/><Relationship Id="rId13" Type="http://schemas.openxmlformats.org/officeDocument/2006/relationships/image" Target="../media/image22.png"/><Relationship Id="rId3" Type="http://schemas.openxmlformats.org/officeDocument/2006/relationships/image" Target="../media/image17.png"/><Relationship Id="rId7" Type="http://schemas.openxmlformats.org/officeDocument/2006/relationships/image" Target="../media/image19.png"/><Relationship Id="rId12" Type="http://schemas.openxmlformats.org/officeDocument/2006/relationships/image" Target="../media/image13.svg"/><Relationship Id="rId2" Type="http://schemas.openxmlformats.org/officeDocument/2006/relationships/image" Target="../media/image3.svg"/><Relationship Id="rId1" Type="http://schemas.openxmlformats.org/officeDocument/2006/relationships/image" Target="../media/image16.png"/><Relationship Id="rId6" Type="http://schemas.openxmlformats.org/officeDocument/2006/relationships/image" Target="../media/image7.svg"/><Relationship Id="rId11" Type="http://schemas.openxmlformats.org/officeDocument/2006/relationships/image" Target="../media/image21.png"/><Relationship Id="rId5" Type="http://schemas.openxmlformats.org/officeDocument/2006/relationships/image" Target="../media/image18.png"/><Relationship Id="rId10" Type="http://schemas.openxmlformats.org/officeDocument/2006/relationships/image" Target="../media/image11.svg"/><Relationship Id="rId4" Type="http://schemas.openxmlformats.org/officeDocument/2006/relationships/image" Target="../media/image5.svg"/><Relationship Id="rId9" Type="http://schemas.openxmlformats.org/officeDocument/2006/relationships/image" Target="../media/image20.png"/><Relationship Id="rId14" Type="http://schemas.openxmlformats.org/officeDocument/2006/relationships/image" Target="../media/image15.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a:alpha val="0"/>
      </a:schemeClr>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ADF9DE1-0EF0-4B1F-B384-50A9A956CE37}" type="doc">
      <dgm:prSet loTypeId="urn:microsoft.com/office/officeart/2018/2/layout/IconVerticalSolidList" loCatId="icon" qsTypeId="urn:microsoft.com/office/officeart/2005/8/quickstyle/simple1" qsCatId="simple" csTypeId="urn:microsoft.com/office/officeart/2018/5/colors/Iconchunking_neutralbg_colorful5" csCatId="colorful" phldr="1"/>
      <dgm:spPr/>
      <dgm:t>
        <a:bodyPr/>
        <a:lstStyle/>
        <a:p>
          <a:endParaRPr lang="en-US"/>
        </a:p>
      </dgm:t>
    </dgm:pt>
    <dgm:pt modelId="{054F449E-3A17-4BF5-BA05-15E7163760E2}">
      <dgm:prSet/>
      <dgm:spPr/>
      <dgm:t>
        <a:bodyPr/>
        <a:lstStyle/>
        <a:p>
          <a:pPr>
            <a:lnSpc>
              <a:spcPct val="100000"/>
            </a:lnSpc>
          </a:pPr>
          <a:r>
            <a:rPr lang="en-US"/>
            <a:t>Overview</a:t>
          </a:r>
        </a:p>
      </dgm:t>
    </dgm:pt>
    <dgm:pt modelId="{54D17A10-4669-4184-9842-811612D08FDA}" type="parTrans" cxnId="{83A78B6A-8788-4F25-B5FD-7AD120D63170}">
      <dgm:prSet/>
      <dgm:spPr/>
      <dgm:t>
        <a:bodyPr/>
        <a:lstStyle/>
        <a:p>
          <a:endParaRPr lang="en-US"/>
        </a:p>
      </dgm:t>
    </dgm:pt>
    <dgm:pt modelId="{F6522D22-9246-4A86-8401-522984B58AE5}" type="sibTrans" cxnId="{83A78B6A-8788-4F25-B5FD-7AD120D63170}">
      <dgm:prSet/>
      <dgm:spPr/>
      <dgm:t>
        <a:bodyPr/>
        <a:lstStyle/>
        <a:p>
          <a:endParaRPr lang="en-US"/>
        </a:p>
      </dgm:t>
    </dgm:pt>
    <dgm:pt modelId="{C3A7ADE2-6956-4307-837F-4690666E9A67}">
      <dgm:prSet/>
      <dgm:spPr/>
      <dgm:t>
        <a:bodyPr/>
        <a:lstStyle/>
        <a:p>
          <a:pPr>
            <a:lnSpc>
              <a:spcPct val="100000"/>
            </a:lnSpc>
          </a:pPr>
          <a:r>
            <a:rPr lang="en-US"/>
            <a:t>Questions of Interest</a:t>
          </a:r>
        </a:p>
      </dgm:t>
    </dgm:pt>
    <dgm:pt modelId="{1EB1D5D0-DC0E-4EF9-9402-8A16DF708868}" type="parTrans" cxnId="{99501019-D9CC-4917-8A54-7B8B24235B40}">
      <dgm:prSet/>
      <dgm:spPr/>
      <dgm:t>
        <a:bodyPr/>
        <a:lstStyle/>
        <a:p>
          <a:endParaRPr lang="en-US"/>
        </a:p>
      </dgm:t>
    </dgm:pt>
    <dgm:pt modelId="{74CD8E52-2187-4EBA-8B58-41963E28686D}" type="sibTrans" cxnId="{99501019-D9CC-4917-8A54-7B8B24235B40}">
      <dgm:prSet/>
      <dgm:spPr/>
      <dgm:t>
        <a:bodyPr/>
        <a:lstStyle/>
        <a:p>
          <a:endParaRPr lang="en-US"/>
        </a:p>
      </dgm:t>
    </dgm:pt>
    <dgm:pt modelId="{AF0B43B5-2E7C-46C9-AB7F-4DB205CC1F02}">
      <dgm:prSet/>
      <dgm:spPr/>
      <dgm:t>
        <a:bodyPr/>
        <a:lstStyle/>
        <a:p>
          <a:pPr>
            <a:lnSpc>
              <a:spcPct val="100000"/>
            </a:lnSpc>
          </a:pPr>
          <a:r>
            <a:rPr lang="en-US" dirty="0"/>
            <a:t>Data Exploration</a:t>
          </a:r>
        </a:p>
      </dgm:t>
    </dgm:pt>
    <dgm:pt modelId="{F4572ED8-89E8-44E2-B359-4F101B828F43}" type="parTrans" cxnId="{66A1AE04-0A86-42F8-A6D2-4AB421D6F3D0}">
      <dgm:prSet/>
      <dgm:spPr/>
      <dgm:t>
        <a:bodyPr/>
        <a:lstStyle/>
        <a:p>
          <a:endParaRPr lang="en-US"/>
        </a:p>
      </dgm:t>
    </dgm:pt>
    <dgm:pt modelId="{9E6D5C36-6663-4B7E-ADF2-85C5BCFEF96F}" type="sibTrans" cxnId="{66A1AE04-0A86-42F8-A6D2-4AB421D6F3D0}">
      <dgm:prSet/>
      <dgm:spPr/>
      <dgm:t>
        <a:bodyPr/>
        <a:lstStyle/>
        <a:p>
          <a:endParaRPr lang="en-US"/>
        </a:p>
      </dgm:t>
    </dgm:pt>
    <dgm:pt modelId="{3E524C16-3905-4D5F-9498-C7FA34CF31E8}">
      <dgm:prSet/>
      <dgm:spPr/>
      <dgm:t>
        <a:bodyPr/>
        <a:lstStyle/>
        <a:p>
          <a:pPr>
            <a:lnSpc>
              <a:spcPct val="100000"/>
            </a:lnSpc>
          </a:pPr>
          <a:r>
            <a:rPr lang="en-US"/>
            <a:t>Discussion on Implications</a:t>
          </a:r>
        </a:p>
      </dgm:t>
    </dgm:pt>
    <dgm:pt modelId="{9BBBB24F-3203-45B3-9543-F4EA03678612}" type="parTrans" cxnId="{BCFB3417-B8CB-453B-A6F7-4272A6201F1D}">
      <dgm:prSet/>
      <dgm:spPr/>
      <dgm:t>
        <a:bodyPr/>
        <a:lstStyle/>
        <a:p>
          <a:endParaRPr lang="en-US"/>
        </a:p>
      </dgm:t>
    </dgm:pt>
    <dgm:pt modelId="{3E85D185-F352-41E8-998A-3195BC8F2238}" type="sibTrans" cxnId="{BCFB3417-B8CB-453B-A6F7-4272A6201F1D}">
      <dgm:prSet/>
      <dgm:spPr/>
      <dgm:t>
        <a:bodyPr/>
        <a:lstStyle/>
        <a:p>
          <a:endParaRPr lang="en-US"/>
        </a:p>
      </dgm:t>
    </dgm:pt>
    <dgm:pt modelId="{B964A476-3858-486A-A6EE-854E98263D05}">
      <dgm:prSet/>
      <dgm:spPr/>
      <dgm:t>
        <a:bodyPr/>
        <a:lstStyle/>
        <a:p>
          <a:pPr>
            <a:lnSpc>
              <a:spcPct val="100000"/>
            </a:lnSpc>
          </a:pPr>
          <a:r>
            <a:rPr lang="en-US" dirty="0"/>
            <a:t>Post Mortem</a:t>
          </a:r>
        </a:p>
      </dgm:t>
    </dgm:pt>
    <dgm:pt modelId="{608D319C-FBA3-4910-A054-E219AB5F78AE}" type="parTrans" cxnId="{93629C60-6681-4E2D-A65A-4A5C6B434944}">
      <dgm:prSet/>
      <dgm:spPr/>
      <dgm:t>
        <a:bodyPr/>
        <a:lstStyle/>
        <a:p>
          <a:endParaRPr lang="en-US"/>
        </a:p>
      </dgm:t>
    </dgm:pt>
    <dgm:pt modelId="{FD62D263-AB8F-4DA0-893A-E11F0EC3EE76}" type="sibTrans" cxnId="{93629C60-6681-4E2D-A65A-4A5C6B434944}">
      <dgm:prSet/>
      <dgm:spPr/>
      <dgm:t>
        <a:bodyPr/>
        <a:lstStyle/>
        <a:p>
          <a:endParaRPr lang="en-US"/>
        </a:p>
      </dgm:t>
    </dgm:pt>
    <dgm:pt modelId="{C0B499FA-62DD-496A-BB7B-722A0B1E37D3}">
      <dgm:prSet/>
      <dgm:spPr/>
      <dgm:t>
        <a:bodyPr/>
        <a:lstStyle/>
        <a:p>
          <a:pPr>
            <a:lnSpc>
              <a:spcPct val="100000"/>
            </a:lnSpc>
          </a:pPr>
          <a:r>
            <a:rPr lang="en-US"/>
            <a:t>Hypothesis</a:t>
          </a:r>
        </a:p>
      </dgm:t>
    </dgm:pt>
    <dgm:pt modelId="{45DE3ACE-72ED-431D-955C-41F2DDF5A5FC}" type="sibTrans" cxnId="{E641F483-03BC-4109-88D2-B01A6C7605F4}">
      <dgm:prSet/>
      <dgm:spPr/>
      <dgm:t>
        <a:bodyPr/>
        <a:lstStyle/>
        <a:p>
          <a:endParaRPr lang="en-US"/>
        </a:p>
      </dgm:t>
    </dgm:pt>
    <dgm:pt modelId="{FADCBC6D-B9B7-4C51-AB7D-D06012BB768C}" type="parTrans" cxnId="{E641F483-03BC-4109-88D2-B01A6C7605F4}">
      <dgm:prSet/>
      <dgm:spPr/>
      <dgm:t>
        <a:bodyPr/>
        <a:lstStyle/>
        <a:p>
          <a:endParaRPr lang="en-US"/>
        </a:p>
      </dgm:t>
    </dgm:pt>
    <dgm:pt modelId="{4DFC81D2-196F-F245-B5BB-FF1794EF36E9}">
      <dgm:prSet/>
      <dgm:spPr/>
      <dgm:t>
        <a:bodyPr/>
        <a:lstStyle/>
        <a:p>
          <a:pPr>
            <a:lnSpc>
              <a:spcPct val="100000"/>
            </a:lnSpc>
          </a:pPr>
          <a:r>
            <a:rPr lang="en-US"/>
            <a:t>Summary</a:t>
          </a:r>
        </a:p>
      </dgm:t>
    </dgm:pt>
    <dgm:pt modelId="{2730FA13-CAD7-3E41-99FA-A8C908A424E9}" type="parTrans" cxnId="{775F1E03-E842-B64A-ACE4-38C777E07005}">
      <dgm:prSet/>
      <dgm:spPr/>
      <dgm:t>
        <a:bodyPr/>
        <a:lstStyle/>
        <a:p>
          <a:endParaRPr lang="en-US"/>
        </a:p>
      </dgm:t>
    </dgm:pt>
    <dgm:pt modelId="{BA4E037F-DA9A-4D43-96C9-05B007D62441}" type="sibTrans" cxnId="{775F1E03-E842-B64A-ACE4-38C777E07005}">
      <dgm:prSet/>
      <dgm:spPr/>
    </dgm:pt>
    <dgm:pt modelId="{D16D2F34-65CC-48B3-AE04-440CB0E15F91}" type="pres">
      <dgm:prSet presAssocID="{4ADF9DE1-0EF0-4B1F-B384-50A9A956CE37}" presName="root" presStyleCnt="0">
        <dgm:presLayoutVars>
          <dgm:dir/>
          <dgm:resizeHandles val="exact"/>
        </dgm:presLayoutVars>
      </dgm:prSet>
      <dgm:spPr/>
    </dgm:pt>
    <dgm:pt modelId="{64B0843F-1258-4789-B13A-7F1108657499}" type="pres">
      <dgm:prSet presAssocID="{054F449E-3A17-4BF5-BA05-15E7163760E2}" presName="compNode" presStyleCnt="0"/>
      <dgm:spPr/>
    </dgm:pt>
    <dgm:pt modelId="{888D53DC-9A3B-4BC2-A309-8DBF85E11D33}" type="pres">
      <dgm:prSet presAssocID="{054F449E-3A17-4BF5-BA05-15E7163760E2}" presName="bgRect" presStyleLbl="bgShp" presStyleIdx="0" presStyleCnt="7"/>
      <dgm:spPr/>
    </dgm:pt>
    <dgm:pt modelId="{84C16A10-F144-4B09-B8D8-C314C4E71066}" type="pres">
      <dgm:prSet presAssocID="{054F449E-3A17-4BF5-BA05-15E7163760E2}" presName="iconRect" presStyleLbl="node1" presStyleIdx="0" presStyleCnt="7"/>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Users"/>
        </a:ext>
      </dgm:extLst>
    </dgm:pt>
    <dgm:pt modelId="{26FC2474-79FB-49D0-AAD5-3F5BBC310292}" type="pres">
      <dgm:prSet presAssocID="{054F449E-3A17-4BF5-BA05-15E7163760E2}" presName="spaceRect" presStyleCnt="0"/>
      <dgm:spPr/>
    </dgm:pt>
    <dgm:pt modelId="{F0802787-37C0-466F-9E78-1E7126837884}" type="pres">
      <dgm:prSet presAssocID="{054F449E-3A17-4BF5-BA05-15E7163760E2}" presName="parTx" presStyleLbl="revTx" presStyleIdx="0" presStyleCnt="7">
        <dgm:presLayoutVars>
          <dgm:chMax val="0"/>
          <dgm:chPref val="0"/>
        </dgm:presLayoutVars>
      </dgm:prSet>
      <dgm:spPr/>
    </dgm:pt>
    <dgm:pt modelId="{02027FFA-DC67-4E29-B1D6-90F306403532}" type="pres">
      <dgm:prSet presAssocID="{F6522D22-9246-4A86-8401-522984B58AE5}" presName="sibTrans" presStyleCnt="0"/>
      <dgm:spPr/>
    </dgm:pt>
    <dgm:pt modelId="{6F276F3F-56C3-4684-8E5F-9EADE2254828}" type="pres">
      <dgm:prSet presAssocID="{C3A7ADE2-6956-4307-837F-4690666E9A67}" presName="compNode" presStyleCnt="0"/>
      <dgm:spPr/>
    </dgm:pt>
    <dgm:pt modelId="{35F337C2-3C40-436D-8453-CB4998173CC2}" type="pres">
      <dgm:prSet presAssocID="{C3A7ADE2-6956-4307-837F-4690666E9A67}" presName="bgRect" presStyleLbl="bgShp" presStyleIdx="1" presStyleCnt="7"/>
      <dgm:spPr/>
    </dgm:pt>
    <dgm:pt modelId="{EE5ED071-5D90-4798-AC55-53C8CF2F0579}" type="pres">
      <dgm:prSet presAssocID="{C3A7ADE2-6956-4307-837F-4690666E9A67}" presName="iconRect" presStyleLbl="node1" presStyleIdx="1" presStyleCnt="7"/>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Help"/>
        </a:ext>
      </dgm:extLst>
    </dgm:pt>
    <dgm:pt modelId="{30EA28D9-F7DA-4264-BF6A-7209B9F58204}" type="pres">
      <dgm:prSet presAssocID="{C3A7ADE2-6956-4307-837F-4690666E9A67}" presName="spaceRect" presStyleCnt="0"/>
      <dgm:spPr/>
    </dgm:pt>
    <dgm:pt modelId="{705BCA5A-7A1A-441B-9380-532B536BC393}" type="pres">
      <dgm:prSet presAssocID="{C3A7ADE2-6956-4307-837F-4690666E9A67}" presName="parTx" presStyleLbl="revTx" presStyleIdx="1" presStyleCnt="7">
        <dgm:presLayoutVars>
          <dgm:chMax val="0"/>
          <dgm:chPref val="0"/>
        </dgm:presLayoutVars>
      </dgm:prSet>
      <dgm:spPr/>
    </dgm:pt>
    <dgm:pt modelId="{BB4823F0-2D0C-479E-AFFD-DA2979702E4B}" type="pres">
      <dgm:prSet presAssocID="{74CD8E52-2187-4EBA-8B58-41963E28686D}" presName="sibTrans" presStyleCnt="0"/>
      <dgm:spPr/>
    </dgm:pt>
    <dgm:pt modelId="{C2F407C8-881A-4C3D-98C4-810460148B5F}" type="pres">
      <dgm:prSet presAssocID="{C0B499FA-62DD-496A-BB7B-722A0B1E37D3}" presName="compNode" presStyleCnt="0"/>
      <dgm:spPr/>
    </dgm:pt>
    <dgm:pt modelId="{3425518B-BCA5-49DC-B89F-34374FC285C5}" type="pres">
      <dgm:prSet presAssocID="{C0B499FA-62DD-496A-BB7B-722A0B1E37D3}" presName="bgRect" presStyleLbl="bgShp" presStyleIdx="2" presStyleCnt="7"/>
      <dgm:spPr/>
    </dgm:pt>
    <dgm:pt modelId="{59FCCCA5-91D0-47D0-A306-504CE947B641}" type="pres">
      <dgm:prSet presAssocID="{C0B499FA-62DD-496A-BB7B-722A0B1E37D3}" presName="iconRect" presStyleLbl="node1" presStyleIdx="2" presStyleCnt="7"/>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Bar chart"/>
        </a:ext>
      </dgm:extLst>
    </dgm:pt>
    <dgm:pt modelId="{80FE7C2B-3FF2-4510-9CF8-E48AF955B605}" type="pres">
      <dgm:prSet presAssocID="{C0B499FA-62DD-496A-BB7B-722A0B1E37D3}" presName="spaceRect" presStyleCnt="0"/>
      <dgm:spPr/>
    </dgm:pt>
    <dgm:pt modelId="{EA2FC189-9528-48AE-BB05-8FE38C86638C}" type="pres">
      <dgm:prSet presAssocID="{C0B499FA-62DD-496A-BB7B-722A0B1E37D3}" presName="parTx" presStyleLbl="revTx" presStyleIdx="2" presStyleCnt="7">
        <dgm:presLayoutVars>
          <dgm:chMax val="0"/>
          <dgm:chPref val="0"/>
        </dgm:presLayoutVars>
      </dgm:prSet>
      <dgm:spPr/>
    </dgm:pt>
    <dgm:pt modelId="{65F12CEE-1D2C-4EE8-9933-FC27EC617E47}" type="pres">
      <dgm:prSet presAssocID="{45DE3ACE-72ED-431D-955C-41F2DDF5A5FC}" presName="sibTrans" presStyleCnt="0"/>
      <dgm:spPr/>
    </dgm:pt>
    <dgm:pt modelId="{F417180B-FA9E-4BC4-AA5D-5B0BB12C99B6}" type="pres">
      <dgm:prSet presAssocID="{AF0B43B5-2E7C-46C9-AB7F-4DB205CC1F02}" presName="compNode" presStyleCnt="0"/>
      <dgm:spPr/>
    </dgm:pt>
    <dgm:pt modelId="{340D6579-A32E-42CD-9442-BB9C95EAB418}" type="pres">
      <dgm:prSet presAssocID="{AF0B43B5-2E7C-46C9-AB7F-4DB205CC1F02}" presName="bgRect" presStyleLbl="bgShp" presStyleIdx="3" presStyleCnt="7"/>
      <dgm:spPr/>
    </dgm:pt>
    <dgm:pt modelId="{216E27C7-3BA3-4D60-835E-7C78CA45739F}" type="pres">
      <dgm:prSet presAssocID="{AF0B43B5-2E7C-46C9-AB7F-4DB205CC1F02}" presName="iconRect" presStyleLbl="node1" presStyleIdx="3" presStyleCnt="7"/>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Chat"/>
        </a:ext>
      </dgm:extLst>
    </dgm:pt>
    <dgm:pt modelId="{32E30B69-421F-4DF0-8D70-5AFF10F29D2D}" type="pres">
      <dgm:prSet presAssocID="{AF0B43B5-2E7C-46C9-AB7F-4DB205CC1F02}" presName="spaceRect" presStyleCnt="0"/>
      <dgm:spPr/>
    </dgm:pt>
    <dgm:pt modelId="{F3448991-4A13-492D-B73A-978EE24B6198}" type="pres">
      <dgm:prSet presAssocID="{AF0B43B5-2E7C-46C9-AB7F-4DB205CC1F02}" presName="parTx" presStyleLbl="revTx" presStyleIdx="3" presStyleCnt="7">
        <dgm:presLayoutVars>
          <dgm:chMax val="0"/>
          <dgm:chPref val="0"/>
        </dgm:presLayoutVars>
      </dgm:prSet>
      <dgm:spPr/>
    </dgm:pt>
    <dgm:pt modelId="{D70A5C7B-017F-40BD-A448-269FA35DCC85}" type="pres">
      <dgm:prSet presAssocID="{9E6D5C36-6663-4B7E-ADF2-85C5BCFEF96F}" presName="sibTrans" presStyleCnt="0"/>
      <dgm:spPr/>
    </dgm:pt>
    <dgm:pt modelId="{2808FB53-4945-4BA1-A84C-E1895204C089}" type="pres">
      <dgm:prSet presAssocID="{4DFC81D2-196F-F245-B5BB-FF1794EF36E9}" presName="compNode" presStyleCnt="0"/>
      <dgm:spPr/>
    </dgm:pt>
    <dgm:pt modelId="{37E7FACD-8C76-433D-B5D0-55A2D1AA9252}" type="pres">
      <dgm:prSet presAssocID="{4DFC81D2-196F-F245-B5BB-FF1794EF36E9}" presName="bgRect" presStyleLbl="bgShp" presStyleIdx="4" presStyleCnt="7"/>
      <dgm:spPr/>
    </dgm:pt>
    <dgm:pt modelId="{76A34831-113F-4DCD-94CA-DF902FA6EBBC}" type="pres">
      <dgm:prSet presAssocID="{4DFC81D2-196F-F245-B5BB-FF1794EF36E9}" presName="iconRect" presStyleLbl="node1" presStyleIdx="4" presStyleCnt="7"/>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Mailbox"/>
        </a:ext>
      </dgm:extLst>
    </dgm:pt>
    <dgm:pt modelId="{00823760-228D-4C3A-B8CA-F5C42E69250F}" type="pres">
      <dgm:prSet presAssocID="{4DFC81D2-196F-F245-B5BB-FF1794EF36E9}" presName="spaceRect" presStyleCnt="0"/>
      <dgm:spPr/>
    </dgm:pt>
    <dgm:pt modelId="{6C61608F-5149-48E9-8F0F-39BA54A95548}" type="pres">
      <dgm:prSet presAssocID="{4DFC81D2-196F-F245-B5BB-FF1794EF36E9}" presName="parTx" presStyleLbl="revTx" presStyleIdx="4" presStyleCnt="7">
        <dgm:presLayoutVars>
          <dgm:chMax val="0"/>
          <dgm:chPref val="0"/>
        </dgm:presLayoutVars>
      </dgm:prSet>
      <dgm:spPr/>
    </dgm:pt>
    <dgm:pt modelId="{ABE74335-3292-4E46-A26F-0B15A4DEB082}" type="pres">
      <dgm:prSet presAssocID="{BA4E037F-DA9A-4D43-96C9-05B007D62441}" presName="sibTrans" presStyleCnt="0"/>
      <dgm:spPr/>
    </dgm:pt>
    <dgm:pt modelId="{535AFE50-AC73-474F-A01E-188AA131B661}" type="pres">
      <dgm:prSet presAssocID="{3E524C16-3905-4D5F-9498-C7FA34CF31E8}" presName="compNode" presStyleCnt="0"/>
      <dgm:spPr/>
    </dgm:pt>
    <dgm:pt modelId="{0A256561-BD26-443B-B1B0-A2D2D72518C0}" type="pres">
      <dgm:prSet presAssocID="{3E524C16-3905-4D5F-9498-C7FA34CF31E8}" presName="bgRect" presStyleLbl="bgShp" presStyleIdx="5" presStyleCnt="7"/>
      <dgm:spPr/>
    </dgm:pt>
    <dgm:pt modelId="{C070B5A0-88BE-41A2-8C86-C3129434FBEA}" type="pres">
      <dgm:prSet presAssocID="{3E524C16-3905-4D5F-9498-C7FA34CF31E8}" presName="iconRect" presStyleLbl="node1" presStyleIdx="5" presStyleCnt="7"/>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a:noFill/>
        </a:ln>
      </dgm:spPr>
      <dgm:extLst>
        <a:ext uri="{E40237B7-FDA0-4F09-8148-C483321AD2D9}">
          <dgm14:cNvPr xmlns:dgm14="http://schemas.microsoft.com/office/drawing/2010/diagram" id="0" name="" descr="Head with Gears"/>
        </a:ext>
      </dgm:extLst>
    </dgm:pt>
    <dgm:pt modelId="{66CB0B9E-05AC-4350-9EC4-12C7E8757F2E}" type="pres">
      <dgm:prSet presAssocID="{3E524C16-3905-4D5F-9498-C7FA34CF31E8}" presName="spaceRect" presStyleCnt="0"/>
      <dgm:spPr/>
    </dgm:pt>
    <dgm:pt modelId="{6FDFA9E4-7953-4345-A758-34A50FDB3578}" type="pres">
      <dgm:prSet presAssocID="{3E524C16-3905-4D5F-9498-C7FA34CF31E8}" presName="parTx" presStyleLbl="revTx" presStyleIdx="5" presStyleCnt="7">
        <dgm:presLayoutVars>
          <dgm:chMax val="0"/>
          <dgm:chPref val="0"/>
        </dgm:presLayoutVars>
      </dgm:prSet>
      <dgm:spPr/>
    </dgm:pt>
    <dgm:pt modelId="{18B28445-0CF6-404C-A436-158D418E841B}" type="pres">
      <dgm:prSet presAssocID="{3E85D185-F352-41E8-998A-3195BC8F2238}" presName="sibTrans" presStyleCnt="0"/>
      <dgm:spPr/>
    </dgm:pt>
    <dgm:pt modelId="{56C9D8ED-5CF2-482C-AD2A-457C0293EC85}" type="pres">
      <dgm:prSet presAssocID="{B964A476-3858-486A-A6EE-854E98263D05}" presName="compNode" presStyleCnt="0"/>
      <dgm:spPr/>
    </dgm:pt>
    <dgm:pt modelId="{2FC1DAD7-47D6-4198-A95B-53F20D518882}" type="pres">
      <dgm:prSet presAssocID="{B964A476-3858-486A-A6EE-854E98263D05}" presName="bgRect" presStyleLbl="bgShp" presStyleIdx="6" presStyleCnt="7"/>
      <dgm:spPr/>
    </dgm:pt>
    <dgm:pt modelId="{CCA83F69-E51F-413A-9E51-52BCC75974F9}" type="pres">
      <dgm:prSet presAssocID="{B964A476-3858-486A-A6EE-854E98263D05}" presName="iconRect" presStyleLbl="node1" presStyleIdx="6" presStyleCnt="7"/>
      <dgm:spPr>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a:blipFill>
        <a:ln>
          <a:noFill/>
        </a:ln>
      </dgm:spPr>
      <dgm:extLst>
        <a:ext uri="{E40237B7-FDA0-4F09-8148-C483321AD2D9}">
          <dgm14:cNvPr xmlns:dgm14="http://schemas.microsoft.com/office/drawing/2010/diagram" id="0" name="" descr="Checkmark"/>
        </a:ext>
      </dgm:extLst>
    </dgm:pt>
    <dgm:pt modelId="{8C65128C-8136-451B-8D31-3F014BFFF29A}" type="pres">
      <dgm:prSet presAssocID="{B964A476-3858-486A-A6EE-854E98263D05}" presName="spaceRect" presStyleCnt="0"/>
      <dgm:spPr/>
    </dgm:pt>
    <dgm:pt modelId="{B43B691A-2148-4C69-861D-532D53A47DA6}" type="pres">
      <dgm:prSet presAssocID="{B964A476-3858-486A-A6EE-854E98263D05}" presName="parTx" presStyleLbl="revTx" presStyleIdx="6" presStyleCnt="7">
        <dgm:presLayoutVars>
          <dgm:chMax val="0"/>
          <dgm:chPref val="0"/>
        </dgm:presLayoutVars>
      </dgm:prSet>
      <dgm:spPr/>
    </dgm:pt>
  </dgm:ptLst>
  <dgm:cxnLst>
    <dgm:cxn modelId="{775F1E03-E842-B64A-ACE4-38C777E07005}" srcId="{4ADF9DE1-0EF0-4B1F-B384-50A9A956CE37}" destId="{4DFC81D2-196F-F245-B5BB-FF1794EF36E9}" srcOrd="4" destOrd="0" parTransId="{2730FA13-CAD7-3E41-99FA-A8C908A424E9}" sibTransId="{BA4E037F-DA9A-4D43-96C9-05B007D62441}"/>
    <dgm:cxn modelId="{66A1AE04-0A86-42F8-A6D2-4AB421D6F3D0}" srcId="{4ADF9DE1-0EF0-4B1F-B384-50A9A956CE37}" destId="{AF0B43B5-2E7C-46C9-AB7F-4DB205CC1F02}" srcOrd="3" destOrd="0" parTransId="{F4572ED8-89E8-44E2-B359-4F101B828F43}" sibTransId="{9E6D5C36-6663-4B7E-ADF2-85C5BCFEF96F}"/>
    <dgm:cxn modelId="{95076113-2259-4F4C-9D42-E2B4E7606458}" type="presOf" srcId="{054F449E-3A17-4BF5-BA05-15E7163760E2}" destId="{F0802787-37C0-466F-9E78-1E7126837884}" srcOrd="0" destOrd="0" presId="urn:microsoft.com/office/officeart/2018/2/layout/IconVerticalSolidList"/>
    <dgm:cxn modelId="{BCFB3417-B8CB-453B-A6F7-4272A6201F1D}" srcId="{4ADF9DE1-0EF0-4B1F-B384-50A9A956CE37}" destId="{3E524C16-3905-4D5F-9498-C7FA34CF31E8}" srcOrd="5" destOrd="0" parTransId="{9BBBB24F-3203-45B3-9543-F4EA03678612}" sibTransId="{3E85D185-F352-41E8-998A-3195BC8F2238}"/>
    <dgm:cxn modelId="{99501019-D9CC-4917-8A54-7B8B24235B40}" srcId="{4ADF9DE1-0EF0-4B1F-B384-50A9A956CE37}" destId="{C3A7ADE2-6956-4307-837F-4690666E9A67}" srcOrd="1" destOrd="0" parTransId="{1EB1D5D0-DC0E-4EF9-9402-8A16DF708868}" sibTransId="{74CD8E52-2187-4EBA-8B58-41963E28686D}"/>
    <dgm:cxn modelId="{93629C60-6681-4E2D-A65A-4A5C6B434944}" srcId="{4ADF9DE1-0EF0-4B1F-B384-50A9A956CE37}" destId="{B964A476-3858-486A-A6EE-854E98263D05}" srcOrd="6" destOrd="0" parTransId="{608D319C-FBA3-4910-A054-E219AB5F78AE}" sibTransId="{FD62D263-AB8F-4DA0-893A-E11F0EC3EE76}"/>
    <dgm:cxn modelId="{83A78B6A-8788-4F25-B5FD-7AD120D63170}" srcId="{4ADF9DE1-0EF0-4B1F-B384-50A9A956CE37}" destId="{054F449E-3A17-4BF5-BA05-15E7163760E2}" srcOrd="0" destOrd="0" parTransId="{54D17A10-4669-4184-9842-811612D08FDA}" sibTransId="{F6522D22-9246-4A86-8401-522984B58AE5}"/>
    <dgm:cxn modelId="{FA3E0077-53DD-774E-AB07-DD2523A6910B}" type="presOf" srcId="{4ADF9DE1-0EF0-4B1F-B384-50A9A956CE37}" destId="{D16D2F34-65CC-48B3-AE04-440CB0E15F91}" srcOrd="0" destOrd="0" presId="urn:microsoft.com/office/officeart/2018/2/layout/IconVerticalSolidList"/>
    <dgm:cxn modelId="{E641F483-03BC-4109-88D2-B01A6C7605F4}" srcId="{4ADF9DE1-0EF0-4B1F-B384-50A9A956CE37}" destId="{C0B499FA-62DD-496A-BB7B-722A0B1E37D3}" srcOrd="2" destOrd="0" parTransId="{FADCBC6D-B9B7-4C51-AB7D-D06012BB768C}" sibTransId="{45DE3ACE-72ED-431D-955C-41F2DDF5A5FC}"/>
    <dgm:cxn modelId="{D2CC9089-6920-6442-8260-D0D62FA63291}" type="presOf" srcId="{C0B499FA-62DD-496A-BB7B-722A0B1E37D3}" destId="{EA2FC189-9528-48AE-BB05-8FE38C86638C}" srcOrd="0" destOrd="0" presId="urn:microsoft.com/office/officeart/2018/2/layout/IconVerticalSolidList"/>
    <dgm:cxn modelId="{660B9D9F-6A87-FA4F-98C9-1E8BEB29BC88}" type="presOf" srcId="{3E524C16-3905-4D5F-9498-C7FA34CF31E8}" destId="{6FDFA9E4-7953-4345-A758-34A50FDB3578}" srcOrd="0" destOrd="0" presId="urn:microsoft.com/office/officeart/2018/2/layout/IconVerticalSolidList"/>
    <dgm:cxn modelId="{59D130A4-550F-E445-B739-D1ADDD309BA4}" type="presOf" srcId="{4DFC81D2-196F-F245-B5BB-FF1794EF36E9}" destId="{6C61608F-5149-48E9-8F0F-39BA54A95548}" srcOrd="0" destOrd="0" presId="urn:microsoft.com/office/officeart/2018/2/layout/IconVerticalSolidList"/>
    <dgm:cxn modelId="{A2FE6CCE-8C61-3A41-B881-2CBE9A4DBAEE}" type="presOf" srcId="{B964A476-3858-486A-A6EE-854E98263D05}" destId="{B43B691A-2148-4C69-861D-532D53A47DA6}" srcOrd="0" destOrd="0" presId="urn:microsoft.com/office/officeart/2018/2/layout/IconVerticalSolidList"/>
    <dgm:cxn modelId="{1AAE54E3-101A-134D-8F44-AFC8E7C53918}" type="presOf" srcId="{C3A7ADE2-6956-4307-837F-4690666E9A67}" destId="{705BCA5A-7A1A-441B-9380-532B536BC393}" srcOrd="0" destOrd="0" presId="urn:microsoft.com/office/officeart/2018/2/layout/IconVerticalSolidList"/>
    <dgm:cxn modelId="{3E3881FA-2F8B-E146-9926-E7D1CDACC1FE}" type="presOf" srcId="{AF0B43B5-2E7C-46C9-AB7F-4DB205CC1F02}" destId="{F3448991-4A13-492D-B73A-978EE24B6198}" srcOrd="0" destOrd="0" presId="urn:microsoft.com/office/officeart/2018/2/layout/IconVerticalSolidList"/>
    <dgm:cxn modelId="{BDA6C70E-3C4C-2B48-9B6A-EBDCFB025737}" type="presParOf" srcId="{D16D2F34-65CC-48B3-AE04-440CB0E15F91}" destId="{64B0843F-1258-4789-B13A-7F1108657499}" srcOrd="0" destOrd="0" presId="urn:microsoft.com/office/officeart/2018/2/layout/IconVerticalSolidList"/>
    <dgm:cxn modelId="{915F0341-9596-F44E-94A4-937D285AF0B7}" type="presParOf" srcId="{64B0843F-1258-4789-B13A-7F1108657499}" destId="{888D53DC-9A3B-4BC2-A309-8DBF85E11D33}" srcOrd="0" destOrd="0" presId="urn:microsoft.com/office/officeart/2018/2/layout/IconVerticalSolidList"/>
    <dgm:cxn modelId="{71C2864E-0852-5843-A02D-3F9D4C1E4EFE}" type="presParOf" srcId="{64B0843F-1258-4789-B13A-7F1108657499}" destId="{84C16A10-F144-4B09-B8D8-C314C4E71066}" srcOrd="1" destOrd="0" presId="urn:microsoft.com/office/officeart/2018/2/layout/IconVerticalSolidList"/>
    <dgm:cxn modelId="{E9E02829-01F2-3247-A6E1-F8C79D6B4FF7}" type="presParOf" srcId="{64B0843F-1258-4789-B13A-7F1108657499}" destId="{26FC2474-79FB-49D0-AAD5-3F5BBC310292}" srcOrd="2" destOrd="0" presId="urn:microsoft.com/office/officeart/2018/2/layout/IconVerticalSolidList"/>
    <dgm:cxn modelId="{A186E6D5-C699-304D-8927-F73FF0D21969}" type="presParOf" srcId="{64B0843F-1258-4789-B13A-7F1108657499}" destId="{F0802787-37C0-466F-9E78-1E7126837884}" srcOrd="3" destOrd="0" presId="urn:microsoft.com/office/officeart/2018/2/layout/IconVerticalSolidList"/>
    <dgm:cxn modelId="{879A1421-27A2-9442-AD45-0252E0F0B376}" type="presParOf" srcId="{D16D2F34-65CC-48B3-AE04-440CB0E15F91}" destId="{02027FFA-DC67-4E29-B1D6-90F306403532}" srcOrd="1" destOrd="0" presId="urn:microsoft.com/office/officeart/2018/2/layout/IconVerticalSolidList"/>
    <dgm:cxn modelId="{3367C83E-B4FF-A64A-AAE8-B77713C76F54}" type="presParOf" srcId="{D16D2F34-65CC-48B3-AE04-440CB0E15F91}" destId="{6F276F3F-56C3-4684-8E5F-9EADE2254828}" srcOrd="2" destOrd="0" presId="urn:microsoft.com/office/officeart/2018/2/layout/IconVerticalSolidList"/>
    <dgm:cxn modelId="{64771DCB-E5D1-824B-95C4-6682E95419AD}" type="presParOf" srcId="{6F276F3F-56C3-4684-8E5F-9EADE2254828}" destId="{35F337C2-3C40-436D-8453-CB4998173CC2}" srcOrd="0" destOrd="0" presId="urn:microsoft.com/office/officeart/2018/2/layout/IconVerticalSolidList"/>
    <dgm:cxn modelId="{A6F406FE-757D-5546-B306-EFCC7D0CEF4D}" type="presParOf" srcId="{6F276F3F-56C3-4684-8E5F-9EADE2254828}" destId="{EE5ED071-5D90-4798-AC55-53C8CF2F0579}" srcOrd="1" destOrd="0" presId="urn:microsoft.com/office/officeart/2018/2/layout/IconVerticalSolidList"/>
    <dgm:cxn modelId="{1EF9CF2C-199E-0E47-9D4C-B1138B807CC0}" type="presParOf" srcId="{6F276F3F-56C3-4684-8E5F-9EADE2254828}" destId="{30EA28D9-F7DA-4264-BF6A-7209B9F58204}" srcOrd="2" destOrd="0" presId="urn:microsoft.com/office/officeart/2018/2/layout/IconVerticalSolidList"/>
    <dgm:cxn modelId="{B7A0BF98-0AA1-9940-87C4-1D8BA01BB25D}" type="presParOf" srcId="{6F276F3F-56C3-4684-8E5F-9EADE2254828}" destId="{705BCA5A-7A1A-441B-9380-532B536BC393}" srcOrd="3" destOrd="0" presId="urn:microsoft.com/office/officeart/2018/2/layout/IconVerticalSolidList"/>
    <dgm:cxn modelId="{48DF7B17-5A2A-A84C-BDEA-E330F378F431}" type="presParOf" srcId="{D16D2F34-65CC-48B3-AE04-440CB0E15F91}" destId="{BB4823F0-2D0C-479E-AFFD-DA2979702E4B}" srcOrd="3" destOrd="0" presId="urn:microsoft.com/office/officeart/2018/2/layout/IconVerticalSolidList"/>
    <dgm:cxn modelId="{DD6D7760-B0F6-D448-910F-DFAF2F776935}" type="presParOf" srcId="{D16D2F34-65CC-48B3-AE04-440CB0E15F91}" destId="{C2F407C8-881A-4C3D-98C4-810460148B5F}" srcOrd="4" destOrd="0" presId="urn:microsoft.com/office/officeart/2018/2/layout/IconVerticalSolidList"/>
    <dgm:cxn modelId="{EEA29245-1646-F040-8768-B3A1E84BC5D5}" type="presParOf" srcId="{C2F407C8-881A-4C3D-98C4-810460148B5F}" destId="{3425518B-BCA5-49DC-B89F-34374FC285C5}" srcOrd="0" destOrd="0" presId="urn:microsoft.com/office/officeart/2018/2/layout/IconVerticalSolidList"/>
    <dgm:cxn modelId="{C749E6B0-6346-2041-BE58-4950041C2241}" type="presParOf" srcId="{C2F407C8-881A-4C3D-98C4-810460148B5F}" destId="{59FCCCA5-91D0-47D0-A306-504CE947B641}" srcOrd="1" destOrd="0" presId="urn:microsoft.com/office/officeart/2018/2/layout/IconVerticalSolidList"/>
    <dgm:cxn modelId="{D11B60AA-B57D-7341-B278-0B842A1E6508}" type="presParOf" srcId="{C2F407C8-881A-4C3D-98C4-810460148B5F}" destId="{80FE7C2B-3FF2-4510-9CF8-E48AF955B605}" srcOrd="2" destOrd="0" presId="urn:microsoft.com/office/officeart/2018/2/layout/IconVerticalSolidList"/>
    <dgm:cxn modelId="{D7697904-FB2F-0D47-8CDD-1D64E68FE6CE}" type="presParOf" srcId="{C2F407C8-881A-4C3D-98C4-810460148B5F}" destId="{EA2FC189-9528-48AE-BB05-8FE38C86638C}" srcOrd="3" destOrd="0" presId="urn:microsoft.com/office/officeart/2018/2/layout/IconVerticalSolidList"/>
    <dgm:cxn modelId="{499F5AB4-0E7B-974F-BF02-22F720821538}" type="presParOf" srcId="{D16D2F34-65CC-48B3-AE04-440CB0E15F91}" destId="{65F12CEE-1D2C-4EE8-9933-FC27EC617E47}" srcOrd="5" destOrd="0" presId="urn:microsoft.com/office/officeart/2018/2/layout/IconVerticalSolidList"/>
    <dgm:cxn modelId="{3440524D-81CF-3A4D-A736-E35923883F5D}" type="presParOf" srcId="{D16D2F34-65CC-48B3-AE04-440CB0E15F91}" destId="{F417180B-FA9E-4BC4-AA5D-5B0BB12C99B6}" srcOrd="6" destOrd="0" presId="urn:microsoft.com/office/officeart/2018/2/layout/IconVerticalSolidList"/>
    <dgm:cxn modelId="{D21B964A-9059-5C48-B1A6-E6B35C6AC4F3}" type="presParOf" srcId="{F417180B-FA9E-4BC4-AA5D-5B0BB12C99B6}" destId="{340D6579-A32E-42CD-9442-BB9C95EAB418}" srcOrd="0" destOrd="0" presId="urn:microsoft.com/office/officeart/2018/2/layout/IconVerticalSolidList"/>
    <dgm:cxn modelId="{21D7C97E-C357-2B40-A342-83EB6F5BB414}" type="presParOf" srcId="{F417180B-FA9E-4BC4-AA5D-5B0BB12C99B6}" destId="{216E27C7-3BA3-4D60-835E-7C78CA45739F}" srcOrd="1" destOrd="0" presId="urn:microsoft.com/office/officeart/2018/2/layout/IconVerticalSolidList"/>
    <dgm:cxn modelId="{3622D6A7-A8CB-1241-ACAF-CD516AD8AE72}" type="presParOf" srcId="{F417180B-FA9E-4BC4-AA5D-5B0BB12C99B6}" destId="{32E30B69-421F-4DF0-8D70-5AFF10F29D2D}" srcOrd="2" destOrd="0" presId="urn:microsoft.com/office/officeart/2018/2/layout/IconVerticalSolidList"/>
    <dgm:cxn modelId="{90C8131D-40CA-E847-88A5-A6B005A6507A}" type="presParOf" srcId="{F417180B-FA9E-4BC4-AA5D-5B0BB12C99B6}" destId="{F3448991-4A13-492D-B73A-978EE24B6198}" srcOrd="3" destOrd="0" presId="urn:microsoft.com/office/officeart/2018/2/layout/IconVerticalSolidList"/>
    <dgm:cxn modelId="{AC6AF8FA-B15C-C245-945D-06E53B28849F}" type="presParOf" srcId="{D16D2F34-65CC-48B3-AE04-440CB0E15F91}" destId="{D70A5C7B-017F-40BD-A448-269FA35DCC85}" srcOrd="7" destOrd="0" presId="urn:microsoft.com/office/officeart/2018/2/layout/IconVerticalSolidList"/>
    <dgm:cxn modelId="{38DCB467-39AE-D74F-B1C3-66BEF02AA9AD}" type="presParOf" srcId="{D16D2F34-65CC-48B3-AE04-440CB0E15F91}" destId="{2808FB53-4945-4BA1-A84C-E1895204C089}" srcOrd="8" destOrd="0" presId="urn:microsoft.com/office/officeart/2018/2/layout/IconVerticalSolidList"/>
    <dgm:cxn modelId="{EF66EB6F-5201-B84D-A795-F69FE317FFC7}" type="presParOf" srcId="{2808FB53-4945-4BA1-A84C-E1895204C089}" destId="{37E7FACD-8C76-433D-B5D0-55A2D1AA9252}" srcOrd="0" destOrd="0" presId="urn:microsoft.com/office/officeart/2018/2/layout/IconVerticalSolidList"/>
    <dgm:cxn modelId="{3B08F0CB-414E-BE4F-BF04-974B15CB4B6E}" type="presParOf" srcId="{2808FB53-4945-4BA1-A84C-E1895204C089}" destId="{76A34831-113F-4DCD-94CA-DF902FA6EBBC}" srcOrd="1" destOrd="0" presId="urn:microsoft.com/office/officeart/2018/2/layout/IconVerticalSolidList"/>
    <dgm:cxn modelId="{6BA75845-8726-0F45-9A61-373C7CB1C26B}" type="presParOf" srcId="{2808FB53-4945-4BA1-A84C-E1895204C089}" destId="{00823760-228D-4C3A-B8CA-F5C42E69250F}" srcOrd="2" destOrd="0" presId="urn:microsoft.com/office/officeart/2018/2/layout/IconVerticalSolidList"/>
    <dgm:cxn modelId="{328E24C2-5FF2-8749-819F-51EC40CB055E}" type="presParOf" srcId="{2808FB53-4945-4BA1-A84C-E1895204C089}" destId="{6C61608F-5149-48E9-8F0F-39BA54A95548}" srcOrd="3" destOrd="0" presId="urn:microsoft.com/office/officeart/2018/2/layout/IconVerticalSolidList"/>
    <dgm:cxn modelId="{5C631840-64A7-0C4B-A0F4-3E051DD6AE3B}" type="presParOf" srcId="{D16D2F34-65CC-48B3-AE04-440CB0E15F91}" destId="{ABE74335-3292-4E46-A26F-0B15A4DEB082}" srcOrd="9" destOrd="0" presId="urn:microsoft.com/office/officeart/2018/2/layout/IconVerticalSolidList"/>
    <dgm:cxn modelId="{B16E4618-E0F4-B947-9CE5-E6E13CB0358F}" type="presParOf" srcId="{D16D2F34-65CC-48B3-AE04-440CB0E15F91}" destId="{535AFE50-AC73-474F-A01E-188AA131B661}" srcOrd="10" destOrd="0" presId="urn:microsoft.com/office/officeart/2018/2/layout/IconVerticalSolidList"/>
    <dgm:cxn modelId="{68986E35-8966-1041-8696-95ACAF0A97A3}" type="presParOf" srcId="{535AFE50-AC73-474F-A01E-188AA131B661}" destId="{0A256561-BD26-443B-B1B0-A2D2D72518C0}" srcOrd="0" destOrd="0" presId="urn:microsoft.com/office/officeart/2018/2/layout/IconVerticalSolidList"/>
    <dgm:cxn modelId="{D639A925-7B7E-9045-8D57-17E323CA9559}" type="presParOf" srcId="{535AFE50-AC73-474F-A01E-188AA131B661}" destId="{C070B5A0-88BE-41A2-8C86-C3129434FBEA}" srcOrd="1" destOrd="0" presId="urn:microsoft.com/office/officeart/2018/2/layout/IconVerticalSolidList"/>
    <dgm:cxn modelId="{ACC165C8-916E-B242-B8A2-5603906922DE}" type="presParOf" srcId="{535AFE50-AC73-474F-A01E-188AA131B661}" destId="{66CB0B9E-05AC-4350-9EC4-12C7E8757F2E}" srcOrd="2" destOrd="0" presId="urn:microsoft.com/office/officeart/2018/2/layout/IconVerticalSolidList"/>
    <dgm:cxn modelId="{AE16733F-B05F-6347-BF1B-1281D0881CE3}" type="presParOf" srcId="{535AFE50-AC73-474F-A01E-188AA131B661}" destId="{6FDFA9E4-7953-4345-A758-34A50FDB3578}" srcOrd="3" destOrd="0" presId="urn:microsoft.com/office/officeart/2018/2/layout/IconVerticalSolidList"/>
    <dgm:cxn modelId="{57A36536-EA2E-D948-9C5D-D8CFAA86474B}" type="presParOf" srcId="{D16D2F34-65CC-48B3-AE04-440CB0E15F91}" destId="{18B28445-0CF6-404C-A436-158D418E841B}" srcOrd="11" destOrd="0" presId="urn:microsoft.com/office/officeart/2018/2/layout/IconVerticalSolidList"/>
    <dgm:cxn modelId="{016EE6DB-DF95-3A4E-A728-865F9813FE4B}" type="presParOf" srcId="{D16D2F34-65CC-48B3-AE04-440CB0E15F91}" destId="{56C9D8ED-5CF2-482C-AD2A-457C0293EC85}" srcOrd="12" destOrd="0" presId="urn:microsoft.com/office/officeart/2018/2/layout/IconVerticalSolidList"/>
    <dgm:cxn modelId="{2060CB80-5838-6B42-AFCD-AF573E980D0E}" type="presParOf" srcId="{56C9D8ED-5CF2-482C-AD2A-457C0293EC85}" destId="{2FC1DAD7-47D6-4198-A95B-53F20D518882}" srcOrd="0" destOrd="0" presId="urn:microsoft.com/office/officeart/2018/2/layout/IconVerticalSolidList"/>
    <dgm:cxn modelId="{26CCF886-2A85-B842-8098-EB9BDD4F4F30}" type="presParOf" srcId="{56C9D8ED-5CF2-482C-AD2A-457C0293EC85}" destId="{CCA83F69-E51F-413A-9E51-52BCC75974F9}" srcOrd="1" destOrd="0" presId="urn:microsoft.com/office/officeart/2018/2/layout/IconVerticalSolidList"/>
    <dgm:cxn modelId="{2E44E8E2-CC2C-6A45-9829-2B26CBCC6668}" type="presParOf" srcId="{56C9D8ED-5CF2-482C-AD2A-457C0293EC85}" destId="{8C65128C-8136-451B-8D31-3F014BFFF29A}" srcOrd="2" destOrd="0" presId="urn:microsoft.com/office/officeart/2018/2/layout/IconVerticalSolidList"/>
    <dgm:cxn modelId="{E338235A-9A90-714A-B162-9B29942106AD}" type="presParOf" srcId="{56C9D8ED-5CF2-482C-AD2A-457C0293EC85}" destId="{B43B691A-2148-4C69-861D-532D53A47DA6}"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2AFD00B-4C73-471C-BEE7-4BA9DAD3D76D}" type="doc">
      <dgm:prSet loTypeId="urn:microsoft.com/office/officeart/2005/8/layout/vList2" loCatId="list" qsTypeId="urn:microsoft.com/office/officeart/2005/8/quickstyle/simple1" qsCatId="simple" csTypeId="urn:microsoft.com/office/officeart/2005/8/colors/colorful2" csCatId="colorful" phldr="1"/>
      <dgm:spPr/>
      <dgm:t>
        <a:bodyPr/>
        <a:lstStyle/>
        <a:p>
          <a:endParaRPr lang="en-US"/>
        </a:p>
      </dgm:t>
    </dgm:pt>
    <dgm:pt modelId="{818086C3-843C-4368-A392-D18DD6461A5A}">
      <dgm:prSet/>
      <dgm:spPr/>
      <dgm:t>
        <a:bodyPr/>
        <a:lstStyle/>
        <a:p>
          <a:pPr>
            <a:lnSpc>
              <a:spcPct val="100000"/>
            </a:lnSpc>
          </a:pPr>
          <a:r>
            <a:rPr lang="en-US" dirty="0"/>
            <a:t>Is there a correlation between the median rent price and household income level? </a:t>
          </a:r>
        </a:p>
      </dgm:t>
    </dgm:pt>
    <dgm:pt modelId="{1366F79D-6EAB-415C-9854-FD77289474C6}" type="parTrans" cxnId="{03F4C637-5319-4DB8-885F-A758027A1157}">
      <dgm:prSet/>
      <dgm:spPr/>
      <dgm:t>
        <a:bodyPr/>
        <a:lstStyle/>
        <a:p>
          <a:endParaRPr lang="en-US"/>
        </a:p>
      </dgm:t>
    </dgm:pt>
    <dgm:pt modelId="{E271BEAF-377B-4DC1-B202-DBA2F102EA42}" type="sibTrans" cxnId="{03F4C637-5319-4DB8-885F-A758027A1157}">
      <dgm:prSet/>
      <dgm:spPr/>
      <dgm:t>
        <a:bodyPr/>
        <a:lstStyle/>
        <a:p>
          <a:pPr>
            <a:lnSpc>
              <a:spcPct val="100000"/>
            </a:lnSpc>
          </a:pPr>
          <a:endParaRPr lang="en-US"/>
        </a:p>
      </dgm:t>
    </dgm:pt>
    <dgm:pt modelId="{99C60EA1-78DA-4761-9560-552190E21478}">
      <dgm:prSet/>
      <dgm:spPr/>
      <dgm:t>
        <a:bodyPr/>
        <a:lstStyle/>
        <a:p>
          <a:pPr>
            <a:lnSpc>
              <a:spcPct val="100000"/>
            </a:lnSpc>
          </a:pPr>
          <a:r>
            <a:rPr lang="en-US" dirty="0"/>
            <a:t>Does having more amenities increase the rent prices in the area?</a:t>
          </a:r>
        </a:p>
      </dgm:t>
    </dgm:pt>
    <dgm:pt modelId="{19F306EA-40E6-4C59-82C2-DF444D0AC5AD}" type="parTrans" cxnId="{21A34DC7-6BB0-4FB7-B5F9-A9E77696B90E}">
      <dgm:prSet/>
      <dgm:spPr/>
      <dgm:t>
        <a:bodyPr/>
        <a:lstStyle/>
        <a:p>
          <a:endParaRPr lang="en-US"/>
        </a:p>
      </dgm:t>
    </dgm:pt>
    <dgm:pt modelId="{6781257A-21BE-4499-AA97-F2B08805125C}" type="sibTrans" cxnId="{21A34DC7-6BB0-4FB7-B5F9-A9E77696B90E}">
      <dgm:prSet/>
      <dgm:spPr/>
      <dgm:t>
        <a:bodyPr/>
        <a:lstStyle/>
        <a:p>
          <a:pPr>
            <a:lnSpc>
              <a:spcPct val="100000"/>
            </a:lnSpc>
          </a:pPr>
          <a:endParaRPr lang="en-US"/>
        </a:p>
      </dgm:t>
    </dgm:pt>
    <dgm:pt modelId="{DBDDBC9F-15F2-0442-8722-EACCAA42BA42}">
      <dgm:prSet/>
      <dgm:spPr/>
      <dgm:t>
        <a:bodyPr/>
        <a:lstStyle/>
        <a:p>
          <a:pPr>
            <a:lnSpc>
              <a:spcPct val="100000"/>
            </a:lnSpc>
          </a:pPr>
          <a:r>
            <a:rPr lang="en-US" dirty="0"/>
            <a:t>Do short term rentals such as Airbnb have an effect on long term rent prices?</a:t>
          </a:r>
        </a:p>
      </dgm:t>
    </dgm:pt>
    <dgm:pt modelId="{CF817288-B91F-5047-B78A-03AFB80F760B}" type="parTrans" cxnId="{FBC2A3CB-FA73-1D4F-BDB9-CB1307EBEA0C}">
      <dgm:prSet/>
      <dgm:spPr/>
      <dgm:t>
        <a:bodyPr/>
        <a:lstStyle/>
        <a:p>
          <a:endParaRPr lang="en-US"/>
        </a:p>
      </dgm:t>
    </dgm:pt>
    <dgm:pt modelId="{9C3F907B-0737-F043-9E7F-94E7632D898A}" type="sibTrans" cxnId="{FBC2A3CB-FA73-1D4F-BDB9-CB1307EBEA0C}">
      <dgm:prSet/>
      <dgm:spPr/>
      <dgm:t>
        <a:bodyPr/>
        <a:lstStyle/>
        <a:p>
          <a:endParaRPr lang="en-US"/>
        </a:p>
      </dgm:t>
    </dgm:pt>
    <dgm:pt modelId="{7A6F4D73-F6B5-5A46-B4B3-B046C576E641}">
      <dgm:prSet/>
      <dgm:spPr/>
      <dgm:t>
        <a:bodyPr/>
        <a:lstStyle/>
        <a:p>
          <a:pPr>
            <a:lnSpc>
              <a:spcPct val="100000"/>
            </a:lnSpc>
          </a:pPr>
          <a:r>
            <a:rPr lang="en-US" dirty="0"/>
            <a:t>Do higher crime rates and higher poverty rate correlate to lower rent prices?</a:t>
          </a:r>
        </a:p>
      </dgm:t>
    </dgm:pt>
    <dgm:pt modelId="{DB423815-FD44-784E-A7A2-D0E461F27795}" type="parTrans" cxnId="{5530DB26-C4EF-9542-8D3C-0D8CDDF6EF05}">
      <dgm:prSet/>
      <dgm:spPr/>
      <dgm:t>
        <a:bodyPr/>
        <a:lstStyle/>
        <a:p>
          <a:endParaRPr lang="en-US"/>
        </a:p>
      </dgm:t>
    </dgm:pt>
    <dgm:pt modelId="{F67EE7E8-FAE2-804C-805D-984321671F78}" type="sibTrans" cxnId="{5530DB26-C4EF-9542-8D3C-0D8CDDF6EF05}">
      <dgm:prSet/>
      <dgm:spPr/>
      <dgm:t>
        <a:bodyPr/>
        <a:lstStyle/>
        <a:p>
          <a:pPr>
            <a:lnSpc>
              <a:spcPct val="100000"/>
            </a:lnSpc>
          </a:pPr>
          <a:endParaRPr lang="en-US"/>
        </a:p>
      </dgm:t>
    </dgm:pt>
    <dgm:pt modelId="{A2CED802-31F2-9448-994F-A671FEAE4B6A}">
      <dgm:prSet/>
      <dgm:spPr/>
      <dgm:t>
        <a:bodyPr/>
        <a:lstStyle/>
        <a:p>
          <a:pPr>
            <a:lnSpc>
              <a:spcPct val="100000"/>
            </a:lnSpc>
          </a:pPr>
          <a:r>
            <a:rPr lang="en-US" dirty="0"/>
            <a:t>Do the median rent and median home value by zip code follow the same trend?</a:t>
          </a:r>
        </a:p>
      </dgm:t>
    </dgm:pt>
    <dgm:pt modelId="{CEBA2CA5-9631-9741-80C5-9CCF5333926D}" type="parTrans" cxnId="{0B905891-CE38-7B4E-A6D6-82450411E1C1}">
      <dgm:prSet/>
      <dgm:spPr/>
      <dgm:t>
        <a:bodyPr/>
        <a:lstStyle/>
        <a:p>
          <a:endParaRPr lang="en-US"/>
        </a:p>
      </dgm:t>
    </dgm:pt>
    <dgm:pt modelId="{F2CEB249-5D9B-1547-B19B-DF2A73D8A324}" type="sibTrans" cxnId="{0B905891-CE38-7B4E-A6D6-82450411E1C1}">
      <dgm:prSet/>
      <dgm:spPr/>
      <dgm:t>
        <a:bodyPr/>
        <a:lstStyle/>
        <a:p>
          <a:pPr>
            <a:lnSpc>
              <a:spcPct val="100000"/>
            </a:lnSpc>
          </a:pPr>
          <a:endParaRPr lang="en-US"/>
        </a:p>
      </dgm:t>
    </dgm:pt>
    <dgm:pt modelId="{7D9398A6-1597-0A43-B373-9D56A95D9F5A}">
      <dgm:prSet/>
      <dgm:spPr/>
      <dgm:t>
        <a:bodyPr/>
        <a:lstStyle/>
        <a:p>
          <a:pPr>
            <a:lnSpc>
              <a:spcPct val="100000"/>
            </a:lnSpc>
          </a:pPr>
          <a:r>
            <a:rPr lang="en-US" dirty="0"/>
            <a:t>Do higher school ratings in a neighborhood result in higher rent prices?</a:t>
          </a:r>
        </a:p>
      </dgm:t>
    </dgm:pt>
    <dgm:pt modelId="{08311B76-EAFA-D347-9F96-EDF503698B4A}" type="parTrans" cxnId="{F8FBDA42-1F26-AE4A-B57E-C40D4814B965}">
      <dgm:prSet/>
      <dgm:spPr/>
      <dgm:t>
        <a:bodyPr/>
        <a:lstStyle/>
        <a:p>
          <a:endParaRPr lang="en-US"/>
        </a:p>
      </dgm:t>
    </dgm:pt>
    <dgm:pt modelId="{9C2EAB02-6AA2-0945-A284-F1C68CC45D25}" type="sibTrans" cxnId="{F8FBDA42-1F26-AE4A-B57E-C40D4814B965}">
      <dgm:prSet/>
      <dgm:spPr/>
      <dgm:t>
        <a:bodyPr/>
        <a:lstStyle/>
        <a:p>
          <a:pPr>
            <a:lnSpc>
              <a:spcPct val="100000"/>
            </a:lnSpc>
          </a:pPr>
          <a:endParaRPr lang="en-US"/>
        </a:p>
      </dgm:t>
    </dgm:pt>
    <dgm:pt modelId="{7E4C0B44-44A0-F242-848D-58030E96C7C3}">
      <dgm:prSet/>
      <dgm:spPr/>
      <dgm:t>
        <a:bodyPr/>
        <a:lstStyle/>
        <a:p>
          <a:pPr>
            <a:lnSpc>
              <a:spcPct val="100000"/>
            </a:lnSpc>
          </a:pPr>
          <a:r>
            <a:rPr lang="en-US"/>
            <a:t>Do higher walkability scores result in higher rental prices?</a:t>
          </a:r>
          <a:endParaRPr lang="en-US" dirty="0"/>
        </a:p>
      </dgm:t>
    </dgm:pt>
    <dgm:pt modelId="{455CCEE8-129B-5A4C-8B4F-955AAFB2BCD5}" type="parTrans" cxnId="{F485706E-BCB3-A74C-9F55-8C316F6B777E}">
      <dgm:prSet/>
      <dgm:spPr/>
      <dgm:t>
        <a:bodyPr/>
        <a:lstStyle/>
        <a:p>
          <a:endParaRPr lang="en-US"/>
        </a:p>
      </dgm:t>
    </dgm:pt>
    <dgm:pt modelId="{62FBBD98-238A-DE44-AFA5-C0ABEC2160CF}" type="sibTrans" cxnId="{F485706E-BCB3-A74C-9F55-8C316F6B777E}">
      <dgm:prSet/>
      <dgm:spPr/>
      <dgm:t>
        <a:bodyPr/>
        <a:lstStyle/>
        <a:p>
          <a:pPr>
            <a:lnSpc>
              <a:spcPct val="100000"/>
            </a:lnSpc>
          </a:pPr>
          <a:endParaRPr lang="en-US"/>
        </a:p>
      </dgm:t>
    </dgm:pt>
    <dgm:pt modelId="{D0F10AE6-36C4-2E4D-BF8B-58991255F6DE}" type="pres">
      <dgm:prSet presAssocID="{32AFD00B-4C73-471C-BEE7-4BA9DAD3D76D}" presName="linear" presStyleCnt="0">
        <dgm:presLayoutVars>
          <dgm:animLvl val="lvl"/>
          <dgm:resizeHandles val="exact"/>
        </dgm:presLayoutVars>
      </dgm:prSet>
      <dgm:spPr/>
    </dgm:pt>
    <dgm:pt modelId="{7FA4657D-71C1-8A4B-8D53-5A257CB4F537}" type="pres">
      <dgm:prSet presAssocID="{A2CED802-31F2-9448-994F-A671FEAE4B6A}" presName="parentText" presStyleLbl="node1" presStyleIdx="0" presStyleCnt="7" custLinFactNeighborX="-390">
        <dgm:presLayoutVars>
          <dgm:chMax val="0"/>
          <dgm:bulletEnabled val="1"/>
        </dgm:presLayoutVars>
      </dgm:prSet>
      <dgm:spPr/>
    </dgm:pt>
    <dgm:pt modelId="{D6222582-D4FF-AF4E-990A-125BB09516A0}" type="pres">
      <dgm:prSet presAssocID="{F2CEB249-5D9B-1547-B19B-DF2A73D8A324}" presName="spacer" presStyleCnt="0"/>
      <dgm:spPr/>
    </dgm:pt>
    <dgm:pt modelId="{D81F2AF3-B15C-6F4A-9957-EF95D508A7AC}" type="pres">
      <dgm:prSet presAssocID="{99C60EA1-78DA-4761-9560-552190E21478}" presName="parentText" presStyleLbl="node1" presStyleIdx="1" presStyleCnt="7">
        <dgm:presLayoutVars>
          <dgm:chMax val="0"/>
          <dgm:bulletEnabled val="1"/>
        </dgm:presLayoutVars>
      </dgm:prSet>
      <dgm:spPr/>
    </dgm:pt>
    <dgm:pt modelId="{75A56EDE-78DC-8940-A375-032E0CDF1115}" type="pres">
      <dgm:prSet presAssocID="{6781257A-21BE-4499-AA97-F2B08805125C}" presName="spacer" presStyleCnt="0"/>
      <dgm:spPr/>
    </dgm:pt>
    <dgm:pt modelId="{0AF5E287-2DAD-5646-AB2C-9533187CCFDC}" type="pres">
      <dgm:prSet presAssocID="{DBDDBC9F-15F2-0442-8722-EACCAA42BA42}" presName="parentText" presStyleLbl="node1" presStyleIdx="2" presStyleCnt="7">
        <dgm:presLayoutVars>
          <dgm:chMax val="0"/>
          <dgm:bulletEnabled val="1"/>
        </dgm:presLayoutVars>
      </dgm:prSet>
      <dgm:spPr/>
    </dgm:pt>
    <dgm:pt modelId="{05909BA2-BE7F-2F41-85B3-D5B3CF7D3C6F}" type="pres">
      <dgm:prSet presAssocID="{9C3F907B-0737-F043-9E7F-94E7632D898A}" presName="spacer" presStyleCnt="0"/>
      <dgm:spPr/>
    </dgm:pt>
    <dgm:pt modelId="{23E1C5B3-E09D-DF47-93A5-0F537BF8B844}" type="pres">
      <dgm:prSet presAssocID="{7A6F4D73-F6B5-5A46-B4B3-B046C576E641}" presName="parentText" presStyleLbl="node1" presStyleIdx="3" presStyleCnt="7">
        <dgm:presLayoutVars>
          <dgm:chMax val="0"/>
          <dgm:bulletEnabled val="1"/>
        </dgm:presLayoutVars>
      </dgm:prSet>
      <dgm:spPr/>
    </dgm:pt>
    <dgm:pt modelId="{56FE2382-56B1-E940-AAE5-FD526F172AD8}" type="pres">
      <dgm:prSet presAssocID="{F67EE7E8-FAE2-804C-805D-984321671F78}" presName="spacer" presStyleCnt="0"/>
      <dgm:spPr/>
    </dgm:pt>
    <dgm:pt modelId="{D6EA64B3-4E8B-4A46-AB97-390E6ABF1BB0}" type="pres">
      <dgm:prSet presAssocID="{818086C3-843C-4368-A392-D18DD6461A5A}" presName="parentText" presStyleLbl="node1" presStyleIdx="4" presStyleCnt="7">
        <dgm:presLayoutVars>
          <dgm:chMax val="0"/>
          <dgm:bulletEnabled val="1"/>
        </dgm:presLayoutVars>
      </dgm:prSet>
      <dgm:spPr/>
    </dgm:pt>
    <dgm:pt modelId="{2B75E3A0-D4BA-5146-88F2-0CF53C6E0722}" type="pres">
      <dgm:prSet presAssocID="{E271BEAF-377B-4DC1-B202-DBA2F102EA42}" presName="spacer" presStyleCnt="0"/>
      <dgm:spPr/>
    </dgm:pt>
    <dgm:pt modelId="{2969D5CB-0FC9-2F4B-B09C-DE840F521EAF}" type="pres">
      <dgm:prSet presAssocID="{7D9398A6-1597-0A43-B373-9D56A95D9F5A}" presName="parentText" presStyleLbl="node1" presStyleIdx="5" presStyleCnt="7">
        <dgm:presLayoutVars>
          <dgm:chMax val="0"/>
          <dgm:bulletEnabled val="1"/>
        </dgm:presLayoutVars>
      </dgm:prSet>
      <dgm:spPr/>
    </dgm:pt>
    <dgm:pt modelId="{9C8617D4-BD05-1B4A-8E6B-E952429200DC}" type="pres">
      <dgm:prSet presAssocID="{9C2EAB02-6AA2-0945-A284-F1C68CC45D25}" presName="spacer" presStyleCnt="0"/>
      <dgm:spPr/>
    </dgm:pt>
    <dgm:pt modelId="{7D131DAB-E4EF-5447-A8E4-FDB811F73115}" type="pres">
      <dgm:prSet presAssocID="{7E4C0B44-44A0-F242-848D-58030E96C7C3}" presName="parentText" presStyleLbl="node1" presStyleIdx="6" presStyleCnt="7">
        <dgm:presLayoutVars>
          <dgm:chMax val="0"/>
          <dgm:bulletEnabled val="1"/>
        </dgm:presLayoutVars>
      </dgm:prSet>
      <dgm:spPr/>
    </dgm:pt>
  </dgm:ptLst>
  <dgm:cxnLst>
    <dgm:cxn modelId="{0FA98D12-E584-E346-B2CD-CED1DD8F6955}" type="presOf" srcId="{DBDDBC9F-15F2-0442-8722-EACCAA42BA42}" destId="{0AF5E287-2DAD-5646-AB2C-9533187CCFDC}" srcOrd="0" destOrd="0" presId="urn:microsoft.com/office/officeart/2005/8/layout/vList2"/>
    <dgm:cxn modelId="{5530DB26-C4EF-9542-8D3C-0D8CDDF6EF05}" srcId="{32AFD00B-4C73-471C-BEE7-4BA9DAD3D76D}" destId="{7A6F4D73-F6B5-5A46-B4B3-B046C576E641}" srcOrd="3" destOrd="0" parTransId="{DB423815-FD44-784E-A7A2-D0E461F27795}" sibTransId="{F67EE7E8-FAE2-804C-805D-984321671F78}"/>
    <dgm:cxn modelId="{C2A76129-0758-9141-81D3-7ECD6C1ECEE7}" type="presOf" srcId="{32AFD00B-4C73-471C-BEE7-4BA9DAD3D76D}" destId="{D0F10AE6-36C4-2E4D-BF8B-58991255F6DE}" srcOrd="0" destOrd="0" presId="urn:microsoft.com/office/officeart/2005/8/layout/vList2"/>
    <dgm:cxn modelId="{7A39762D-F807-A640-A6BB-5BF667CF51DC}" type="presOf" srcId="{7A6F4D73-F6B5-5A46-B4B3-B046C576E641}" destId="{23E1C5B3-E09D-DF47-93A5-0F537BF8B844}" srcOrd="0" destOrd="0" presId="urn:microsoft.com/office/officeart/2005/8/layout/vList2"/>
    <dgm:cxn modelId="{03F4C637-5319-4DB8-885F-A758027A1157}" srcId="{32AFD00B-4C73-471C-BEE7-4BA9DAD3D76D}" destId="{818086C3-843C-4368-A392-D18DD6461A5A}" srcOrd="4" destOrd="0" parTransId="{1366F79D-6EAB-415C-9854-FD77289474C6}" sibTransId="{E271BEAF-377B-4DC1-B202-DBA2F102EA42}"/>
    <dgm:cxn modelId="{F8FBDA42-1F26-AE4A-B57E-C40D4814B965}" srcId="{32AFD00B-4C73-471C-BEE7-4BA9DAD3D76D}" destId="{7D9398A6-1597-0A43-B373-9D56A95D9F5A}" srcOrd="5" destOrd="0" parTransId="{08311B76-EAFA-D347-9F96-EDF503698B4A}" sibTransId="{9C2EAB02-6AA2-0945-A284-F1C68CC45D25}"/>
    <dgm:cxn modelId="{F485706E-BCB3-A74C-9F55-8C316F6B777E}" srcId="{32AFD00B-4C73-471C-BEE7-4BA9DAD3D76D}" destId="{7E4C0B44-44A0-F242-848D-58030E96C7C3}" srcOrd="6" destOrd="0" parTransId="{455CCEE8-129B-5A4C-8B4F-955AAFB2BCD5}" sibTransId="{62FBBD98-238A-DE44-AFA5-C0ABEC2160CF}"/>
    <dgm:cxn modelId="{1F2A128F-5418-D946-9A49-3699854465A7}" type="presOf" srcId="{818086C3-843C-4368-A392-D18DD6461A5A}" destId="{D6EA64B3-4E8B-4A46-AB97-390E6ABF1BB0}" srcOrd="0" destOrd="0" presId="urn:microsoft.com/office/officeart/2005/8/layout/vList2"/>
    <dgm:cxn modelId="{0B905891-CE38-7B4E-A6D6-82450411E1C1}" srcId="{32AFD00B-4C73-471C-BEE7-4BA9DAD3D76D}" destId="{A2CED802-31F2-9448-994F-A671FEAE4B6A}" srcOrd="0" destOrd="0" parTransId="{CEBA2CA5-9631-9741-80C5-9CCF5333926D}" sibTransId="{F2CEB249-5D9B-1547-B19B-DF2A73D8A324}"/>
    <dgm:cxn modelId="{21A34DC7-6BB0-4FB7-B5F9-A9E77696B90E}" srcId="{32AFD00B-4C73-471C-BEE7-4BA9DAD3D76D}" destId="{99C60EA1-78DA-4761-9560-552190E21478}" srcOrd="1" destOrd="0" parTransId="{19F306EA-40E6-4C59-82C2-DF444D0AC5AD}" sibTransId="{6781257A-21BE-4499-AA97-F2B08805125C}"/>
    <dgm:cxn modelId="{FBC2A3CB-FA73-1D4F-BDB9-CB1307EBEA0C}" srcId="{32AFD00B-4C73-471C-BEE7-4BA9DAD3D76D}" destId="{DBDDBC9F-15F2-0442-8722-EACCAA42BA42}" srcOrd="2" destOrd="0" parTransId="{CF817288-B91F-5047-B78A-03AFB80F760B}" sibTransId="{9C3F907B-0737-F043-9E7F-94E7632D898A}"/>
    <dgm:cxn modelId="{1FA2BDDB-BE54-734D-82A9-281687FFDCE2}" type="presOf" srcId="{7E4C0B44-44A0-F242-848D-58030E96C7C3}" destId="{7D131DAB-E4EF-5447-A8E4-FDB811F73115}" srcOrd="0" destOrd="0" presId="urn:microsoft.com/office/officeart/2005/8/layout/vList2"/>
    <dgm:cxn modelId="{087132E4-5DE5-F84B-8BF9-3B34D0E61DD2}" type="presOf" srcId="{A2CED802-31F2-9448-994F-A671FEAE4B6A}" destId="{7FA4657D-71C1-8A4B-8D53-5A257CB4F537}" srcOrd="0" destOrd="0" presId="urn:microsoft.com/office/officeart/2005/8/layout/vList2"/>
    <dgm:cxn modelId="{123DCEEE-8C8C-9147-B7CD-6D4A58525B78}" type="presOf" srcId="{7D9398A6-1597-0A43-B373-9D56A95D9F5A}" destId="{2969D5CB-0FC9-2F4B-B09C-DE840F521EAF}" srcOrd="0" destOrd="0" presId="urn:microsoft.com/office/officeart/2005/8/layout/vList2"/>
    <dgm:cxn modelId="{B48B42F0-40B1-5C4D-86BD-14351016FBDA}" type="presOf" srcId="{99C60EA1-78DA-4761-9560-552190E21478}" destId="{D81F2AF3-B15C-6F4A-9957-EF95D508A7AC}" srcOrd="0" destOrd="0" presId="urn:microsoft.com/office/officeart/2005/8/layout/vList2"/>
    <dgm:cxn modelId="{2E0CF513-F9E8-2147-AA9E-1B22D2DB276F}" type="presParOf" srcId="{D0F10AE6-36C4-2E4D-BF8B-58991255F6DE}" destId="{7FA4657D-71C1-8A4B-8D53-5A257CB4F537}" srcOrd="0" destOrd="0" presId="urn:microsoft.com/office/officeart/2005/8/layout/vList2"/>
    <dgm:cxn modelId="{35EB8A41-BF44-6943-8C5E-E083B5B4B055}" type="presParOf" srcId="{D0F10AE6-36C4-2E4D-BF8B-58991255F6DE}" destId="{D6222582-D4FF-AF4E-990A-125BB09516A0}" srcOrd="1" destOrd="0" presId="urn:microsoft.com/office/officeart/2005/8/layout/vList2"/>
    <dgm:cxn modelId="{CFD8C3C2-5CBB-0046-99BA-2AD431F3FDC0}" type="presParOf" srcId="{D0F10AE6-36C4-2E4D-BF8B-58991255F6DE}" destId="{D81F2AF3-B15C-6F4A-9957-EF95D508A7AC}" srcOrd="2" destOrd="0" presId="urn:microsoft.com/office/officeart/2005/8/layout/vList2"/>
    <dgm:cxn modelId="{069EDDD9-EABB-0441-B53B-7CDEE25F3ED7}" type="presParOf" srcId="{D0F10AE6-36C4-2E4D-BF8B-58991255F6DE}" destId="{75A56EDE-78DC-8940-A375-032E0CDF1115}" srcOrd="3" destOrd="0" presId="urn:microsoft.com/office/officeart/2005/8/layout/vList2"/>
    <dgm:cxn modelId="{A8BA0292-602A-A541-B019-DFBC4F38FB0B}" type="presParOf" srcId="{D0F10AE6-36C4-2E4D-BF8B-58991255F6DE}" destId="{0AF5E287-2DAD-5646-AB2C-9533187CCFDC}" srcOrd="4" destOrd="0" presId="urn:microsoft.com/office/officeart/2005/8/layout/vList2"/>
    <dgm:cxn modelId="{765D1345-73FB-3F4A-A55B-78FEE7419E86}" type="presParOf" srcId="{D0F10AE6-36C4-2E4D-BF8B-58991255F6DE}" destId="{05909BA2-BE7F-2F41-85B3-D5B3CF7D3C6F}" srcOrd="5" destOrd="0" presId="urn:microsoft.com/office/officeart/2005/8/layout/vList2"/>
    <dgm:cxn modelId="{2D5C726E-B326-6940-AE50-124FD424A0BA}" type="presParOf" srcId="{D0F10AE6-36C4-2E4D-BF8B-58991255F6DE}" destId="{23E1C5B3-E09D-DF47-93A5-0F537BF8B844}" srcOrd="6" destOrd="0" presId="urn:microsoft.com/office/officeart/2005/8/layout/vList2"/>
    <dgm:cxn modelId="{5168EAB3-553A-E046-84F2-13526DD68757}" type="presParOf" srcId="{D0F10AE6-36C4-2E4D-BF8B-58991255F6DE}" destId="{56FE2382-56B1-E940-AAE5-FD526F172AD8}" srcOrd="7" destOrd="0" presId="urn:microsoft.com/office/officeart/2005/8/layout/vList2"/>
    <dgm:cxn modelId="{9D6F038E-F703-A343-A703-9B95ACE441AC}" type="presParOf" srcId="{D0F10AE6-36C4-2E4D-BF8B-58991255F6DE}" destId="{D6EA64B3-4E8B-4A46-AB97-390E6ABF1BB0}" srcOrd="8" destOrd="0" presId="urn:microsoft.com/office/officeart/2005/8/layout/vList2"/>
    <dgm:cxn modelId="{CE3B0351-E17F-E747-9101-E6B5E0CB49B5}" type="presParOf" srcId="{D0F10AE6-36C4-2E4D-BF8B-58991255F6DE}" destId="{2B75E3A0-D4BA-5146-88F2-0CF53C6E0722}" srcOrd="9" destOrd="0" presId="urn:microsoft.com/office/officeart/2005/8/layout/vList2"/>
    <dgm:cxn modelId="{7D8AC7F8-EA77-E249-993F-9DAB547104BE}" type="presParOf" srcId="{D0F10AE6-36C4-2E4D-BF8B-58991255F6DE}" destId="{2969D5CB-0FC9-2F4B-B09C-DE840F521EAF}" srcOrd="10" destOrd="0" presId="urn:microsoft.com/office/officeart/2005/8/layout/vList2"/>
    <dgm:cxn modelId="{71B9B7AD-D7B5-374F-BC43-D2F604474581}" type="presParOf" srcId="{D0F10AE6-36C4-2E4D-BF8B-58991255F6DE}" destId="{9C8617D4-BD05-1B4A-8E6B-E952429200DC}" srcOrd="11" destOrd="0" presId="urn:microsoft.com/office/officeart/2005/8/layout/vList2"/>
    <dgm:cxn modelId="{2BC7CAE8-53AF-6C43-8339-6DF978025A07}" type="presParOf" srcId="{D0F10AE6-36C4-2E4D-BF8B-58991255F6DE}" destId="{7D131DAB-E4EF-5447-A8E4-FDB811F73115}" srcOrd="12"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91F34C6-BE9F-4304-AD12-494677D21095}" type="doc">
      <dgm:prSet loTypeId="urn:microsoft.com/office/officeart/2005/8/layout/vList2" loCatId="list" qsTypeId="urn:microsoft.com/office/officeart/2005/8/quickstyle/simple1" qsCatId="simple" csTypeId="urn:microsoft.com/office/officeart/2005/8/colors/colorful2" csCatId="colorful"/>
      <dgm:spPr/>
      <dgm:t>
        <a:bodyPr/>
        <a:lstStyle/>
        <a:p>
          <a:endParaRPr lang="en-US"/>
        </a:p>
      </dgm:t>
    </dgm:pt>
    <dgm:pt modelId="{5FF573E3-68B6-492D-8E90-072C59B6BD52}">
      <dgm:prSet/>
      <dgm:spPr/>
      <dgm:t>
        <a:bodyPr/>
        <a:lstStyle/>
        <a:p>
          <a:r>
            <a:rPr lang="en-US" u="sng" dirty="0"/>
            <a:t>Successful</a:t>
          </a:r>
          <a:endParaRPr lang="en-US" dirty="0"/>
        </a:p>
      </dgm:t>
    </dgm:pt>
    <dgm:pt modelId="{2A89881D-7312-4A22-A1E0-78D7BC8B47B6}" type="parTrans" cxnId="{F9F8F2A1-DFB2-449C-A029-9DBE7DCE9AEE}">
      <dgm:prSet/>
      <dgm:spPr/>
      <dgm:t>
        <a:bodyPr/>
        <a:lstStyle/>
        <a:p>
          <a:endParaRPr lang="en-US"/>
        </a:p>
      </dgm:t>
    </dgm:pt>
    <dgm:pt modelId="{2F4952FB-B000-4BE2-9F18-3F3F7B82938C}" type="sibTrans" cxnId="{F9F8F2A1-DFB2-449C-A029-9DBE7DCE9AEE}">
      <dgm:prSet/>
      <dgm:spPr/>
      <dgm:t>
        <a:bodyPr/>
        <a:lstStyle/>
        <a:p>
          <a:endParaRPr lang="en-US"/>
        </a:p>
      </dgm:t>
    </dgm:pt>
    <dgm:pt modelId="{EDEE0318-7518-4367-9824-0949286D0D9E}">
      <dgm:prSet/>
      <dgm:spPr/>
      <dgm:t>
        <a:bodyPr/>
        <a:lstStyle/>
        <a:p>
          <a:r>
            <a:rPr lang="en-US" dirty="0"/>
            <a:t>Used code to convert latitude and longitude into zip code for accurate comparison </a:t>
          </a:r>
        </a:p>
      </dgm:t>
    </dgm:pt>
    <dgm:pt modelId="{43EA425B-8E2C-4BD8-84FC-926051B36498}" type="parTrans" cxnId="{336A858F-29B6-40E0-BEBF-51307714B137}">
      <dgm:prSet/>
      <dgm:spPr/>
      <dgm:t>
        <a:bodyPr/>
        <a:lstStyle/>
        <a:p>
          <a:endParaRPr lang="en-US"/>
        </a:p>
      </dgm:t>
    </dgm:pt>
    <dgm:pt modelId="{38E311A5-453C-456A-8216-59C9B56DF23E}" type="sibTrans" cxnId="{336A858F-29B6-40E0-BEBF-51307714B137}">
      <dgm:prSet/>
      <dgm:spPr/>
      <dgm:t>
        <a:bodyPr/>
        <a:lstStyle/>
        <a:p>
          <a:endParaRPr lang="en-US"/>
        </a:p>
      </dgm:t>
    </dgm:pt>
    <dgm:pt modelId="{EADFF985-8AEA-4440-80AD-77677A994AD7}">
      <dgm:prSet/>
      <dgm:spPr/>
      <dgm:t>
        <a:bodyPr/>
        <a:lstStyle/>
        <a:p>
          <a:r>
            <a:rPr lang="en-US" dirty="0"/>
            <a:t>Yelp – Found a way to iterate through all reviews as Yelp initially only returns 50 at a time </a:t>
          </a:r>
        </a:p>
      </dgm:t>
    </dgm:pt>
    <dgm:pt modelId="{85A803A5-2A71-4B36-BE98-7CB5E491B505}" type="parTrans" cxnId="{4C1E0FEC-EE11-4270-A2D1-45BFFA323CF6}">
      <dgm:prSet/>
      <dgm:spPr/>
      <dgm:t>
        <a:bodyPr/>
        <a:lstStyle/>
        <a:p>
          <a:endParaRPr lang="en-US"/>
        </a:p>
      </dgm:t>
    </dgm:pt>
    <dgm:pt modelId="{F167E91A-CE1C-435E-9827-5985154B1D8A}" type="sibTrans" cxnId="{4C1E0FEC-EE11-4270-A2D1-45BFFA323CF6}">
      <dgm:prSet/>
      <dgm:spPr/>
      <dgm:t>
        <a:bodyPr/>
        <a:lstStyle/>
        <a:p>
          <a:endParaRPr lang="en-US"/>
        </a:p>
      </dgm:t>
    </dgm:pt>
    <dgm:pt modelId="{B55BDE48-180D-A840-A24E-5B38956EA65D}" type="pres">
      <dgm:prSet presAssocID="{D91F34C6-BE9F-4304-AD12-494677D21095}" presName="linear" presStyleCnt="0">
        <dgm:presLayoutVars>
          <dgm:animLvl val="lvl"/>
          <dgm:resizeHandles val="exact"/>
        </dgm:presLayoutVars>
      </dgm:prSet>
      <dgm:spPr/>
    </dgm:pt>
    <dgm:pt modelId="{33EEFC3F-141F-CF4B-82D2-A279109C93AC}" type="pres">
      <dgm:prSet presAssocID="{5FF573E3-68B6-492D-8E90-072C59B6BD52}" presName="parentText" presStyleLbl="node1" presStyleIdx="0" presStyleCnt="1">
        <dgm:presLayoutVars>
          <dgm:chMax val="0"/>
          <dgm:bulletEnabled val="1"/>
        </dgm:presLayoutVars>
      </dgm:prSet>
      <dgm:spPr/>
    </dgm:pt>
    <dgm:pt modelId="{F4D8B12E-467C-7B46-931E-51EC1031DF28}" type="pres">
      <dgm:prSet presAssocID="{5FF573E3-68B6-492D-8E90-072C59B6BD52}" presName="childText" presStyleLbl="revTx" presStyleIdx="0" presStyleCnt="1">
        <dgm:presLayoutVars>
          <dgm:bulletEnabled val="1"/>
        </dgm:presLayoutVars>
      </dgm:prSet>
      <dgm:spPr/>
    </dgm:pt>
  </dgm:ptLst>
  <dgm:cxnLst>
    <dgm:cxn modelId="{B6A85D02-478E-7448-8F4A-C37B925D58AA}" type="presOf" srcId="{EDEE0318-7518-4367-9824-0949286D0D9E}" destId="{F4D8B12E-467C-7B46-931E-51EC1031DF28}" srcOrd="0" destOrd="0" presId="urn:microsoft.com/office/officeart/2005/8/layout/vList2"/>
    <dgm:cxn modelId="{336A858F-29B6-40E0-BEBF-51307714B137}" srcId="{5FF573E3-68B6-492D-8E90-072C59B6BD52}" destId="{EDEE0318-7518-4367-9824-0949286D0D9E}" srcOrd="0" destOrd="0" parTransId="{43EA425B-8E2C-4BD8-84FC-926051B36498}" sibTransId="{38E311A5-453C-456A-8216-59C9B56DF23E}"/>
    <dgm:cxn modelId="{D06D1099-F422-A545-8E95-B4C8F2A652F3}" type="presOf" srcId="{EADFF985-8AEA-4440-80AD-77677A994AD7}" destId="{F4D8B12E-467C-7B46-931E-51EC1031DF28}" srcOrd="0" destOrd="1" presId="urn:microsoft.com/office/officeart/2005/8/layout/vList2"/>
    <dgm:cxn modelId="{F9F8F2A1-DFB2-449C-A029-9DBE7DCE9AEE}" srcId="{D91F34C6-BE9F-4304-AD12-494677D21095}" destId="{5FF573E3-68B6-492D-8E90-072C59B6BD52}" srcOrd="0" destOrd="0" parTransId="{2A89881D-7312-4A22-A1E0-78D7BC8B47B6}" sibTransId="{2F4952FB-B000-4BE2-9F18-3F3F7B82938C}"/>
    <dgm:cxn modelId="{254814C6-546E-EE4C-AC0C-13DA2259B1CC}" type="presOf" srcId="{D91F34C6-BE9F-4304-AD12-494677D21095}" destId="{B55BDE48-180D-A840-A24E-5B38956EA65D}" srcOrd="0" destOrd="0" presId="urn:microsoft.com/office/officeart/2005/8/layout/vList2"/>
    <dgm:cxn modelId="{69C441C7-ACF8-9A44-BE5F-51496BC77895}" type="presOf" srcId="{5FF573E3-68B6-492D-8E90-072C59B6BD52}" destId="{33EEFC3F-141F-CF4B-82D2-A279109C93AC}" srcOrd="0" destOrd="0" presId="urn:microsoft.com/office/officeart/2005/8/layout/vList2"/>
    <dgm:cxn modelId="{4C1E0FEC-EE11-4270-A2D1-45BFFA323CF6}" srcId="{5FF573E3-68B6-492D-8E90-072C59B6BD52}" destId="{EADFF985-8AEA-4440-80AD-77677A994AD7}" srcOrd="1" destOrd="0" parTransId="{85A803A5-2A71-4B36-BE98-7CB5E491B505}" sibTransId="{F167E91A-CE1C-435E-9827-5985154B1D8A}"/>
    <dgm:cxn modelId="{20247DFF-CDFD-E443-8018-98F5B8A571E7}" type="presParOf" srcId="{B55BDE48-180D-A840-A24E-5B38956EA65D}" destId="{33EEFC3F-141F-CF4B-82D2-A279109C93AC}" srcOrd="0" destOrd="0" presId="urn:microsoft.com/office/officeart/2005/8/layout/vList2"/>
    <dgm:cxn modelId="{C1F940FD-9BA9-EE4C-8937-2C0399D58CEE}" type="presParOf" srcId="{B55BDE48-180D-A840-A24E-5B38956EA65D}" destId="{F4D8B12E-467C-7B46-931E-51EC1031DF28}" srcOrd="1"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91F34C6-BE9F-4304-AD12-494677D21095}" type="doc">
      <dgm:prSet loTypeId="urn:microsoft.com/office/officeart/2005/8/layout/vList2" loCatId="list" qsTypeId="urn:microsoft.com/office/officeart/2005/8/quickstyle/simple1" qsCatId="simple" csTypeId="urn:microsoft.com/office/officeart/2005/8/colors/colorful2" csCatId="colorful" phldr="1"/>
      <dgm:spPr/>
      <dgm:t>
        <a:bodyPr/>
        <a:lstStyle/>
        <a:p>
          <a:endParaRPr lang="en-US"/>
        </a:p>
      </dgm:t>
    </dgm:pt>
    <dgm:pt modelId="{5FF573E3-68B6-492D-8E90-072C59B6BD52}">
      <dgm:prSet/>
      <dgm:spPr/>
      <dgm:t>
        <a:bodyPr/>
        <a:lstStyle/>
        <a:p>
          <a:r>
            <a:rPr lang="en-US" u="sng" dirty="0"/>
            <a:t>Unsuccessful</a:t>
          </a:r>
          <a:endParaRPr lang="en-US" dirty="0"/>
        </a:p>
      </dgm:t>
    </dgm:pt>
    <dgm:pt modelId="{2F4952FB-B000-4BE2-9F18-3F3F7B82938C}" type="sibTrans" cxnId="{F9F8F2A1-DFB2-449C-A029-9DBE7DCE9AEE}">
      <dgm:prSet/>
      <dgm:spPr/>
      <dgm:t>
        <a:bodyPr/>
        <a:lstStyle/>
        <a:p>
          <a:endParaRPr lang="en-US"/>
        </a:p>
      </dgm:t>
    </dgm:pt>
    <dgm:pt modelId="{2A89881D-7312-4A22-A1E0-78D7BC8B47B6}" type="parTrans" cxnId="{F9F8F2A1-DFB2-449C-A029-9DBE7DCE9AEE}">
      <dgm:prSet/>
      <dgm:spPr/>
      <dgm:t>
        <a:bodyPr/>
        <a:lstStyle/>
        <a:p>
          <a:endParaRPr lang="en-US"/>
        </a:p>
      </dgm:t>
    </dgm:pt>
    <dgm:pt modelId="{EADFF985-8AEA-4440-80AD-77677A994AD7}">
      <dgm:prSet/>
      <dgm:spPr/>
      <dgm:t>
        <a:bodyPr/>
        <a:lstStyle/>
        <a:p>
          <a:r>
            <a:rPr lang="en-US" dirty="0"/>
            <a:t>Merge Conflicts with the checkpoint folder</a:t>
          </a:r>
        </a:p>
      </dgm:t>
    </dgm:pt>
    <dgm:pt modelId="{F167E91A-CE1C-435E-9827-5985154B1D8A}" type="sibTrans" cxnId="{4C1E0FEC-EE11-4270-A2D1-45BFFA323CF6}">
      <dgm:prSet/>
      <dgm:spPr/>
      <dgm:t>
        <a:bodyPr/>
        <a:lstStyle/>
        <a:p>
          <a:endParaRPr lang="en-US"/>
        </a:p>
      </dgm:t>
    </dgm:pt>
    <dgm:pt modelId="{85A803A5-2A71-4B36-BE98-7CB5E491B505}" type="parTrans" cxnId="{4C1E0FEC-EE11-4270-A2D1-45BFFA323CF6}">
      <dgm:prSet/>
      <dgm:spPr/>
      <dgm:t>
        <a:bodyPr/>
        <a:lstStyle/>
        <a:p>
          <a:endParaRPr lang="en-US"/>
        </a:p>
      </dgm:t>
    </dgm:pt>
    <dgm:pt modelId="{31F86487-32A5-D040-800F-2AA5497CAAC8}">
      <dgm:prSet/>
      <dgm:spPr/>
      <dgm:t>
        <a:bodyPr/>
        <a:lstStyle/>
        <a:p>
          <a:r>
            <a:rPr lang="en-US" dirty="0"/>
            <a:t>Access to Data</a:t>
          </a:r>
        </a:p>
      </dgm:t>
    </dgm:pt>
    <dgm:pt modelId="{294DA63A-F30F-7B43-8A17-C4494E9A68AB}" type="parTrans" cxnId="{00A2C90C-D0CB-014D-A77D-BAF0335886DB}">
      <dgm:prSet/>
      <dgm:spPr/>
    </dgm:pt>
    <dgm:pt modelId="{E916DA50-68F6-D146-9D40-EFC403733CA2}" type="sibTrans" cxnId="{00A2C90C-D0CB-014D-A77D-BAF0335886DB}">
      <dgm:prSet/>
      <dgm:spPr/>
    </dgm:pt>
    <dgm:pt modelId="{EF3FF351-0D8E-E148-9390-A1B6AF20DA78}">
      <dgm:prSet/>
      <dgm:spPr/>
      <dgm:t>
        <a:bodyPr/>
        <a:lstStyle/>
        <a:p>
          <a:r>
            <a:rPr lang="en-US" dirty="0"/>
            <a:t>Education</a:t>
          </a:r>
        </a:p>
      </dgm:t>
    </dgm:pt>
    <dgm:pt modelId="{D5FF78C6-48F2-F042-B93A-6A691EAAAF88}" type="parTrans" cxnId="{4FEFE38B-0548-174E-A5F6-9C8215621ACE}">
      <dgm:prSet/>
      <dgm:spPr/>
    </dgm:pt>
    <dgm:pt modelId="{CA771B93-CB0C-5D45-979E-44C70959260B}" type="sibTrans" cxnId="{4FEFE38B-0548-174E-A5F6-9C8215621ACE}">
      <dgm:prSet/>
      <dgm:spPr/>
    </dgm:pt>
    <dgm:pt modelId="{C3525720-3FCD-A648-823C-B90443AA509B}">
      <dgm:prSet/>
      <dgm:spPr/>
      <dgm:t>
        <a:bodyPr/>
        <a:lstStyle/>
        <a:p>
          <a:r>
            <a:rPr lang="en-US" dirty="0"/>
            <a:t>Walkability Score</a:t>
          </a:r>
        </a:p>
      </dgm:t>
    </dgm:pt>
    <dgm:pt modelId="{A94C6CA7-EA1A-944E-A98D-678BCABF7ADF}" type="parTrans" cxnId="{0F09821D-6032-8548-AAC6-07F275188F9D}">
      <dgm:prSet/>
      <dgm:spPr/>
    </dgm:pt>
    <dgm:pt modelId="{616679C6-07D8-4C4C-B88A-8596B72327F7}" type="sibTrans" cxnId="{0F09821D-6032-8548-AAC6-07F275188F9D}">
      <dgm:prSet/>
      <dgm:spPr/>
    </dgm:pt>
    <dgm:pt modelId="{B55BDE48-180D-A840-A24E-5B38956EA65D}" type="pres">
      <dgm:prSet presAssocID="{D91F34C6-BE9F-4304-AD12-494677D21095}" presName="linear" presStyleCnt="0">
        <dgm:presLayoutVars>
          <dgm:animLvl val="lvl"/>
          <dgm:resizeHandles val="exact"/>
        </dgm:presLayoutVars>
      </dgm:prSet>
      <dgm:spPr/>
    </dgm:pt>
    <dgm:pt modelId="{33EEFC3F-141F-CF4B-82D2-A279109C93AC}" type="pres">
      <dgm:prSet presAssocID="{5FF573E3-68B6-492D-8E90-072C59B6BD52}" presName="parentText" presStyleLbl="node1" presStyleIdx="0" presStyleCnt="1">
        <dgm:presLayoutVars>
          <dgm:chMax val="0"/>
          <dgm:bulletEnabled val="1"/>
        </dgm:presLayoutVars>
      </dgm:prSet>
      <dgm:spPr/>
    </dgm:pt>
    <dgm:pt modelId="{F4D8B12E-467C-7B46-931E-51EC1031DF28}" type="pres">
      <dgm:prSet presAssocID="{5FF573E3-68B6-492D-8E90-072C59B6BD52}" presName="childText" presStyleLbl="revTx" presStyleIdx="0" presStyleCnt="1">
        <dgm:presLayoutVars>
          <dgm:bulletEnabled val="1"/>
        </dgm:presLayoutVars>
      </dgm:prSet>
      <dgm:spPr/>
    </dgm:pt>
  </dgm:ptLst>
  <dgm:cxnLst>
    <dgm:cxn modelId="{61FAD407-F9AB-AE4F-906D-AE5D29923E41}" type="presOf" srcId="{31F86487-32A5-D040-800F-2AA5497CAAC8}" destId="{F4D8B12E-467C-7B46-931E-51EC1031DF28}" srcOrd="0" destOrd="0" presId="urn:microsoft.com/office/officeart/2005/8/layout/vList2"/>
    <dgm:cxn modelId="{00A2C90C-D0CB-014D-A77D-BAF0335886DB}" srcId="{5FF573E3-68B6-492D-8E90-072C59B6BD52}" destId="{31F86487-32A5-D040-800F-2AA5497CAAC8}" srcOrd="0" destOrd="0" parTransId="{294DA63A-F30F-7B43-8A17-C4494E9A68AB}" sibTransId="{E916DA50-68F6-D146-9D40-EFC403733CA2}"/>
    <dgm:cxn modelId="{0F09821D-6032-8548-AAC6-07F275188F9D}" srcId="{31F86487-32A5-D040-800F-2AA5497CAAC8}" destId="{C3525720-3FCD-A648-823C-B90443AA509B}" srcOrd="1" destOrd="0" parTransId="{A94C6CA7-EA1A-944E-A98D-678BCABF7ADF}" sibTransId="{616679C6-07D8-4C4C-B88A-8596B72327F7}"/>
    <dgm:cxn modelId="{45CAAC41-E9D1-A340-9E70-70F50DD41950}" type="presOf" srcId="{EF3FF351-0D8E-E148-9390-A1B6AF20DA78}" destId="{F4D8B12E-467C-7B46-931E-51EC1031DF28}" srcOrd="0" destOrd="1" presId="urn:microsoft.com/office/officeart/2005/8/layout/vList2"/>
    <dgm:cxn modelId="{1D3E1183-A379-4E4B-A88D-02E2782FA857}" type="presOf" srcId="{C3525720-3FCD-A648-823C-B90443AA509B}" destId="{F4D8B12E-467C-7B46-931E-51EC1031DF28}" srcOrd="0" destOrd="2" presId="urn:microsoft.com/office/officeart/2005/8/layout/vList2"/>
    <dgm:cxn modelId="{4FEFE38B-0548-174E-A5F6-9C8215621ACE}" srcId="{31F86487-32A5-D040-800F-2AA5497CAAC8}" destId="{EF3FF351-0D8E-E148-9390-A1B6AF20DA78}" srcOrd="0" destOrd="0" parTransId="{D5FF78C6-48F2-F042-B93A-6A691EAAAF88}" sibTransId="{CA771B93-CB0C-5D45-979E-44C70959260B}"/>
    <dgm:cxn modelId="{D06D1099-F422-A545-8E95-B4C8F2A652F3}" type="presOf" srcId="{EADFF985-8AEA-4440-80AD-77677A994AD7}" destId="{F4D8B12E-467C-7B46-931E-51EC1031DF28}" srcOrd="0" destOrd="3" presId="urn:microsoft.com/office/officeart/2005/8/layout/vList2"/>
    <dgm:cxn modelId="{F9F8F2A1-DFB2-449C-A029-9DBE7DCE9AEE}" srcId="{D91F34C6-BE9F-4304-AD12-494677D21095}" destId="{5FF573E3-68B6-492D-8E90-072C59B6BD52}" srcOrd="0" destOrd="0" parTransId="{2A89881D-7312-4A22-A1E0-78D7BC8B47B6}" sibTransId="{2F4952FB-B000-4BE2-9F18-3F3F7B82938C}"/>
    <dgm:cxn modelId="{254814C6-546E-EE4C-AC0C-13DA2259B1CC}" type="presOf" srcId="{D91F34C6-BE9F-4304-AD12-494677D21095}" destId="{B55BDE48-180D-A840-A24E-5B38956EA65D}" srcOrd="0" destOrd="0" presId="urn:microsoft.com/office/officeart/2005/8/layout/vList2"/>
    <dgm:cxn modelId="{69C441C7-ACF8-9A44-BE5F-51496BC77895}" type="presOf" srcId="{5FF573E3-68B6-492D-8E90-072C59B6BD52}" destId="{33EEFC3F-141F-CF4B-82D2-A279109C93AC}" srcOrd="0" destOrd="0" presId="urn:microsoft.com/office/officeart/2005/8/layout/vList2"/>
    <dgm:cxn modelId="{4C1E0FEC-EE11-4270-A2D1-45BFFA323CF6}" srcId="{5FF573E3-68B6-492D-8E90-072C59B6BD52}" destId="{EADFF985-8AEA-4440-80AD-77677A994AD7}" srcOrd="1" destOrd="0" parTransId="{85A803A5-2A71-4B36-BE98-7CB5E491B505}" sibTransId="{F167E91A-CE1C-435E-9827-5985154B1D8A}"/>
    <dgm:cxn modelId="{20247DFF-CDFD-E443-8018-98F5B8A571E7}" type="presParOf" srcId="{B55BDE48-180D-A840-A24E-5B38956EA65D}" destId="{33EEFC3F-141F-CF4B-82D2-A279109C93AC}" srcOrd="0" destOrd="0" presId="urn:microsoft.com/office/officeart/2005/8/layout/vList2"/>
    <dgm:cxn modelId="{C1F940FD-9BA9-EE4C-8937-2C0399D58CEE}" type="presParOf" srcId="{B55BDE48-180D-A840-A24E-5B38956EA65D}" destId="{F4D8B12E-467C-7B46-931E-51EC1031DF28}" srcOrd="1"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D91F34C6-BE9F-4304-AD12-494677D21095}" type="doc">
      <dgm:prSet loTypeId="urn:microsoft.com/office/officeart/2005/8/layout/vList2" loCatId="list" qsTypeId="urn:microsoft.com/office/officeart/2005/8/quickstyle/simple1" qsCatId="simple" csTypeId="urn:microsoft.com/office/officeart/2005/8/colors/colorful2" csCatId="colorful" phldr="1"/>
      <dgm:spPr/>
      <dgm:t>
        <a:bodyPr/>
        <a:lstStyle/>
        <a:p>
          <a:endParaRPr lang="en-US"/>
        </a:p>
      </dgm:t>
    </dgm:pt>
    <dgm:pt modelId="{5FF573E3-68B6-492D-8E90-072C59B6BD52}">
      <dgm:prSet/>
      <dgm:spPr/>
      <dgm:t>
        <a:bodyPr/>
        <a:lstStyle/>
        <a:p>
          <a:r>
            <a:rPr lang="en-US" u="sng" dirty="0"/>
            <a:t>Lesson Learned </a:t>
          </a:r>
          <a:endParaRPr lang="en-US" dirty="0"/>
        </a:p>
      </dgm:t>
    </dgm:pt>
    <dgm:pt modelId="{2A89881D-7312-4A22-A1E0-78D7BC8B47B6}" type="parTrans" cxnId="{F9F8F2A1-DFB2-449C-A029-9DBE7DCE9AEE}">
      <dgm:prSet/>
      <dgm:spPr/>
      <dgm:t>
        <a:bodyPr/>
        <a:lstStyle/>
        <a:p>
          <a:endParaRPr lang="en-US"/>
        </a:p>
      </dgm:t>
    </dgm:pt>
    <dgm:pt modelId="{2F4952FB-B000-4BE2-9F18-3F3F7B82938C}" type="sibTrans" cxnId="{F9F8F2A1-DFB2-449C-A029-9DBE7DCE9AEE}">
      <dgm:prSet/>
      <dgm:spPr/>
      <dgm:t>
        <a:bodyPr/>
        <a:lstStyle/>
        <a:p>
          <a:endParaRPr lang="en-US"/>
        </a:p>
      </dgm:t>
    </dgm:pt>
    <dgm:pt modelId="{EADFF985-8AEA-4440-80AD-77677A994AD7}">
      <dgm:prSet/>
      <dgm:spPr/>
      <dgm:t>
        <a:bodyPr/>
        <a:lstStyle/>
        <a:p>
          <a:r>
            <a:rPr lang="en-US" dirty="0"/>
            <a:t>Although home values and rent prices were aligned, we may have to analyze how these variables relate to  home values separately. </a:t>
          </a:r>
        </a:p>
      </dgm:t>
    </dgm:pt>
    <dgm:pt modelId="{85A803A5-2A71-4B36-BE98-7CB5E491B505}" type="parTrans" cxnId="{4C1E0FEC-EE11-4270-A2D1-45BFFA323CF6}">
      <dgm:prSet/>
      <dgm:spPr/>
      <dgm:t>
        <a:bodyPr/>
        <a:lstStyle/>
        <a:p>
          <a:endParaRPr lang="en-US"/>
        </a:p>
      </dgm:t>
    </dgm:pt>
    <dgm:pt modelId="{F167E91A-CE1C-435E-9827-5985154B1D8A}" type="sibTrans" cxnId="{4C1E0FEC-EE11-4270-A2D1-45BFFA323CF6}">
      <dgm:prSet/>
      <dgm:spPr/>
      <dgm:t>
        <a:bodyPr/>
        <a:lstStyle/>
        <a:p>
          <a:endParaRPr lang="en-US"/>
        </a:p>
      </dgm:t>
    </dgm:pt>
    <dgm:pt modelId="{96F5BF05-59F4-EF4C-89D7-7E75A9DD4380}">
      <dgm:prSet/>
      <dgm:spPr/>
      <dgm:t>
        <a:bodyPr/>
        <a:lstStyle/>
        <a:p>
          <a:pPr>
            <a:buFont typeface="Arial" panose="020B0604020202020204" pitchFamily="34" charset="0"/>
            <a:buChar char="•"/>
          </a:pPr>
          <a:r>
            <a:rPr lang="en-US" dirty="0"/>
            <a:t>It may also be helpful to perform a time series analysis to capture how these variables change over time.</a:t>
          </a:r>
        </a:p>
      </dgm:t>
    </dgm:pt>
    <dgm:pt modelId="{7D43E302-D4F3-C342-9D4F-CCE3A196BCE3}" type="parTrans" cxnId="{FF9988C8-B988-D14D-91DF-B4B29F2F954C}">
      <dgm:prSet/>
      <dgm:spPr/>
      <dgm:t>
        <a:bodyPr/>
        <a:lstStyle/>
        <a:p>
          <a:endParaRPr lang="en-US"/>
        </a:p>
      </dgm:t>
    </dgm:pt>
    <dgm:pt modelId="{9F55750C-2AD0-2440-9D06-7BA2D89CF5D1}" type="sibTrans" cxnId="{FF9988C8-B988-D14D-91DF-B4B29F2F954C}">
      <dgm:prSet/>
      <dgm:spPr/>
      <dgm:t>
        <a:bodyPr/>
        <a:lstStyle/>
        <a:p>
          <a:endParaRPr lang="en-US"/>
        </a:p>
      </dgm:t>
    </dgm:pt>
    <dgm:pt modelId="{80C1DA41-3421-9841-8E65-186C8D195A4D}">
      <dgm:prSet/>
      <dgm:spPr/>
      <dgm:t>
        <a:bodyPr/>
        <a:lstStyle/>
        <a:p>
          <a:r>
            <a:rPr lang="en-US" dirty="0"/>
            <a:t>Zip code may be too large of a geographical area to assess indicators of rents; it may be better to look at census blocks or community area.</a:t>
          </a:r>
        </a:p>
      </dgm:t>
    </dgm:pt>
    <dgm:pt modelId="{F00FEABD-6BA4-C14A-92B0-231F2C80EAC7}" type="parTrans" cxnId="{65BC5F8B-A39B-B046-97BC-2DFD0D3BB744}">
      <dgm:prSet/>
      <dgm:spPr/>
      <dgm:t>
        <a:bodyPr/>
        <a:lstStyle/>
        <a:p>
          <a:endParaRPr lang="en-US"/>
        </a:p>
      </dgm:t>
    </dgm:pt>
    <dgm:pt modelId="{23B49E14-A652-4545-8C69-10B9844951C9}" type="sibTrans" cxnId="{65BC5F8B-A39B-B046-97BC-2DFD0D3BB744}">
      <dgm:prSet/>
      <dgm:spPr/>
      <dgm:t>
        <a:bodyPr/>
        <a:lstStyle/>
        <a:p>
          <a:endParaRPr lang="en-US"/>
        </a:p>
      </dgm:t>
    </dgm:pt>
    <dgm:pt modelId="{9EFF2F68-95FE-1B47-A1BE-EEAD33607938}">
      <dgm:prSet/>
      <dgm:spPr/>
      <dgm:t>
        <a:bodyPr/>
        <a:lstStyle/>
        <a:p>
          <a:pPr>
            <a:buFont typeface="Arial" panose="020B0604020202020204" pitchFamily="34" charset="0"/>
            <a:buChar char="•"/>
          </a:pPr>
          <a:r>
            <a:rPr lang="en-US" dirty="0"/>
            <a:t>There might be better variables to measure amenities. We only included quantity measures not quality such as number of reviews, ratings, etc. </a:t>
          </a:r>
        </a:p>
      </dgm:t>
    </dgm:pt>
    <dgm:pt modelId="{A957A905-B05B-4F49-93EB-CD74B34DD001}" type="parTrans" cxnId="{688B4C29-888C-FE4D-8072-056F72EB21DF}">
      <dgm:prSet/>
      <dgm:spPr/>
      <dgm:t>
        <a:bodyPr/>
        <a:lstStyle/>
        <a:p>
          <a:endParaRPr lang="en-US"/>
        </a:p>
      </dgm:t>
    </dgm:pt>
    <dgm:pt modelId="{2488B216-2949-644C-A735-022D38FAB6F3}" type="sibTrans" cxnId="{688B4C29-888C-FE4D-8072-056F72EB21DF}">
      <dgm:prSet/>
      <dgm:spPr/>
      <dgm:t>
        <a:bodyPr/>
        <a:lstStyle/>
        <a:p>
          <a:endParaRPr lang="en-US"/>
        </a:p>
      </dgm:t>
    </dgm:pt>
    <dgm:pt modelId="{C7EC12C5-0340-E64A-BDF0-F1322E45D0EB}">
      <dgm:prSet/>
      <dgm:spPr/>
      <dgm:t>
        <a:bodyPr/>
        <a:lstStyle/>
        <a:p>
          <a:pPr>
            <a:buFont typeface="Arial" panose="020B0604020202020204" pitchFamily="34" charset="0"/>
            <a:buChar char="•"/>
          </a:pPr>
          <a:r>
            <a:rPr lang="en-US" dirty="0"/>
            <a:t>Our scope was based on easily accessible data. If given more time, we would have tested public transportation access, school ratings, walkability scores, and supply type variables such as building permits, number of available units, etc. </a:t>
          </a:r>
        </a:p>
      </dgm:t>
    </dgm:pt>
    <dgm:pt modelId="{3EFCF860-D8C2-9941-97CF-40B6F5AED41A}" type="parTrans" cxnId="{C3A90C63-B1C4-7D44-9AF6-DACFCB010F36}">
      <dgm:prSet/>
      <dgm:spPr/>
      <dgm:t>
        <a:bodyPr/>
        <a:lstStyle/>
        <a:p>
          <a:endParaRPr lang="en-US"/>
        </a:p>
      </dgm:t>
    </dgm:pt>
    <dgm:pt modelId="{01CFA6DA-8C25-AA40-90EE-D691AAD6C70C}" type="sibTrans" cxnId="{C3A90C63-B1C4-7D44-9AF6-DACFCB010F36}">
      <dgm:prSet/>
      <dgm:spPr/>
      <dgm:t>
        <a:bodyPr/>
        <a:lstStyle/>
        <a:p>
          <a:endParaRPr lang="en-US"/>
        </a:p>
      </dgm:t>
    </dgm:pt>
    <dgm:pt modelId="{B55BDE48-180D-A840-A24E-5B38956EA65D}" type="pres">
      <dgm:prSet presAssocID="{D91F34C6-BE9F-4304-AD12-494677D21095}" presName="linear" presStyleCnt="0">
        <dgm:presLayoutVars>
          <dgm:animLvl val="lvl"/>
          <dgm:resizeHandles val="exact"/>
        </dgm:presLayoutVars>
      </dgm:prSet>
      <dgm:spPr/>
    </dgm:pt>
    <dgm:pt modelId="{33EEFC3F-141F-CF4B-82D2-A279109C93AC}" type="pres">
      <dgm:prSet presAssocID="{5FF573E3-68B6-492D-8E90-072C59B6BD52}" presName="parentText" presStyleLbl="node1" presStyleIdx="0" presStyleCnt="1">
        <dgm:presLayoutVars>
          <dgm:chMax val="0"/>
          <dgm:bulletEnabled val="1"/>
        </dgm:presLayoutVars>
      </dgm:prSet>
      <dgm:spPr/>
    </dgm:pt>
    <dgm:pt modelId="{918FAC66-FCD9-2243-9140-4CF79C2061F4}" type="pres">
      <dgm:prSet presAssocID="{5FF573E3-68B6-492D-8E90-072C59B6BD52}" presName="childText" presStyleLbl="revTx" presStyleIdx="0" presStyleCnt="1">
        <dgm:presLayoutVars>
          <dgm:bulletEnabled val="1"/>
        </dgm:presLayoutVars>
      </dgm:prSet>
      <dgm:spPr/>
    </dgm:pt>
  </dgm:ptLst>
  <dgm:cxnLst>
    <dgm:cxn modelId="{688B4C29-888C-FE4D-8072-056F72EB21DF}" srcId="{5FF573E3-68B6-492D-8E90-072C59B6BD52}" destId="{9EFF2F68-95FE-1B47-A1BE-EEAD33607938}" srcOrd="3" destOrd="0" parTransId="{A957A905-B05B-4F49-93EB-CD74B34DD001}" sibTransId="{2488B216-2949-644C-A735-022D38FAB6F3}"/>
    <dgm:cxn modelId="{C3A90C63-B1C4-7D44-9AF6-DACFCB010F36}" srcId="{5FF573E3-68B6-492D-8E90-072C59B6BD52}" destId="{C7EC12C5-0340-E64A-BDF0-F1322E45D0EB}" srcOrd="4" destOrd="0" parTransId="{3EFCF860-D8C2-9941-97CF-40B6F5AED41A}" sibTransId="{01CFA6DA-8C25-AA40-90EE-D691AAD6C70C}"/>
    <dgm:cxn modelId="{3BBB1752-05B2-D646-9532-54B9C5895AA7}" type="presOf" srcId="{96F5BF05-59F4-EF4C-89D7-7E75A9DD4380}" destId="{918FAC66-FCD9-2243-9140-4CF79C2061F4}" srcOrd="0" destOrd="1" presId="urn:microsoft.com/office/officeart/2005/8/layout/vList2"/>
    <dgm:cxn modelId="{8CB00C7B-935A-6D45-9D90-DDED5B867AB7}" type="presOf" srcId="{9EFF2F68-95FE-1B47-A1BE-EEAD33607938}" destId="{918FAC66-FCD9-2243-9140-4CF79C2061F4}" srcOrd="0" destOrd="3" presId="urn:microsoft.com/office/officeart/2005/8/layout/vList2"/>
    <dgm:cxn modelId="{65BC5F8B-A39B-B046-97BC-2DFD0D3BB744}" srcId="{5FF573E3-68B6-492D-8E90-072C59B6BD52}" destId="{80C1DA41-3421-9841-8E65-186C8D195A4D}" srcOrd="2" destOrd="0" parTransId="{F00FEABD-6BA4-C14A-92B0-231F2C80EAC7}" sibTransId="{23B49E14-A652-4545-8C69-10B9844951C9}"/>
    <dgm:cxn modelId="{F9F8F2A1-DFB2-449C-A029-9DBE7DCE9AEE}" srcId="{D91F34C6-BE9F-4304-AD12-494677D21095}" destId="{5FF573E3-68B6-492D-8E90-072C59B6BD52}" srcOrd="0" destOrd="0" parTransId="{2A89881D-7312-4A22-A1E0-78D7BC8B47B6}" sibTransId="{2F4952FB-B000-4BE2-9F18-3F3F7B82938C}"/>
    <dgm:cxn modelId="{282FF7A9-5714-2746-9517-7F648AF9DC56}" type="presOf" srcId="{80C1DA41-3421-9841-8E65-186C8D195A4D}" destId="{918FAC66-FCD9-2243-9140-4CF79C2061F4}" srcOrd="0" destOrd="2" presId="urn:microsoft.com/office/officeart/2005/8/layout/vList2"/>
    <dgm:cxn modelId="{0125A7B5-4160-8549-A68A-9C55FCC00B7F}" type="presOf" srcId="{C7EC12C5-0340-E64A-BDF0-F1322E45D0EB}" destId="{918FAC66-FCD9-2243-9140-4CF79C2061F4}" srcOrd="0" destOrd="4" presId="urn:microsoft.com/office/officeart/2005/8/layout/vList2"/>
    <dgm:cxn modelId="{254814C6-546E-EE4C-AC0C-13DA2259B1CC}" type="presOf" srcId="{D91F34C6-BE9F-4304-AD12-494677D21095}" destId="{B55BDE48-180D-A840-A24E-5B38956EA65D}" srcOrd="0" destOrd="0" presId="urn:microsoft.com/office/officeart/2005/8/layout/vList2"/>
    <dgm:cxn modelId="{69C441C7-ACF8-9A44-BE5F-51496BC77895}" type="presOf" srcId="{5FF573E3-68B6-492D-8E90-072C59B6BD52}" destId="{33EEFC3F-141F-CF4B-82D2-A279109C93AC}" srcOrd="0" destOrd="0" presId="urn:microsoft.com/office/officeart/2005/8/layout/vList2"/>
    <dgm:cxn modelId="{FF9988C8-B988-D14D-91DF-B4B29F2F954C}" srcId="{5FF573E3-68B6-492D-8E90-072C59B6BD52}" destId="{96F5BF05-59F4-EF4C-89D7-7E75A9DD4380}" srcOrd="1" destOrd="0" parTransId="{7D43E302-D4F3-C342-9D4F-CCE3A196BCE3}" sibTransId="{9F55750C-2AD0-2440-9D06-7BA2D89CF5D1}"/>
    <dgm:cxn modelId="{4C1E0FEC-EE11-4270-A2D1-45BFFA323CF6}" srcId="{5FF573E3-68B6-492D-8E90-072C59B6BD52}" destId="{EADFF985-8AEA-4440-80AD-77677A994AD7}" srcOrd="0" destOrd="0" parTransId="{85A803A5-2A71-4B36-BE98-7CB5E491B505}" sibTransId="{F167E91A-CE1C-435E-9827-5985154B1D8A}"/>
    <dgm:cxn modelId="{81CB00FB-7734-2246-B4AC-61418E6028AD}" type="presOf" srcId="{EADFF985-8AEA-4440-80AD-77677A994AD7}" destId="{918FAC66-FCD9-2243-9140-4CF79C2061F4}" srcOrd="0" destOrd="0" presId="urn:microsoft.com/office/officeart/2005/8/layout/vList2"/>
    <dgm:cxn modelId="{20247DFF-CDFD-E443-8018-98F5B8A571E7}" type="presParOf" srcId="{B55BDE48-180D-A840-A24E-5B38956EA65D}" destId="{33EEFC3F-141F-CF4B-82D2-A279109C93AC}" srcOrd="0" destOrd="0" presId="urn:microsoft.com/office/officeart/2005/8/layout/vList2"/>
    <dgm:cxn modelId="{9FDF6BF3-644F-9841-829C-43EDBF3D7BBD}" type="presParOf" srcId="{B55BDE48-180D-A840-A24E-5B38956EA65D}" destId="{918FAC66-FCD9-2243-9140-4CF79C2061F4}" srcOrd="1"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88D53DC-9A3B-4BC2-A309-8DBF85E11D33}">
      <dsp:nvSpPr>
        <dsp:cNvPr id="0" name=""/>
        <dsp:cNvSpPr/>
      </dsp:nvSpPr>
      <dsp:spPr>
        <a:xfrm>
          <a:off x="0" y="502"/>
          <a:ext cx="6513603" cy="69228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4C16A10-F144-4B09-B8D8-C314C4E71066}">
      <dsp:nvSpPr>
        <dsp:cNvPr id="0" name=""/>
        <dsp:cNvSpPr/>
      </dsp:nvSpPr>
      <dsp:spPr>
        <a:xfrm>
          <a:off x="209416" y="156266"/>
          <a:ext cx="380756" cy="38075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0802787-37C0-466F-9E78-1E7126837884}">
      <dsp:nvSpPr>
        <dsp:cNvPr id="0" name=""/>
        <dsp:cNvSpPr/>
      </dsp:nvSpPr>
      <dsp:spPr>
        <a:xfrm>
          <a:off x="799588" y="502"/>
          <a:ext cx="5714015" cy="6922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3267" tIns="73267" rIns="73267" bIns="73267" numCol="1" spcCol="1270" anchor="ctr" anchorCtr="0">
          <a:noAutofit/>
        </a:bodyPr>
        <a:lstStyle/>
        <a:p>
          <a:pPr marL="0" lvl="0" indent="0" algn="l" defTabSz="711200">
            <a:lnSpc>
              <a:spcPct val="100000"/>
            </a:lnSpc>
            <a:spcBef>
              <a:spcPct val="0"/>
            </a:spcBef>
            <a:spcAft>
              <a:spcPct val="35000"/>
            </a:spcAft>
            <a:buNone/>
          </a:pPr>
          <a:r>
            <a:rPr lang="en-US" sz="1600" kern="1200"/>
            <a:t>Overview</a:t>
          </a:r>
        </a:p>
      </dsp:txBody>
      <dsp:txXfrm>
        <a:off x="799588" y="502"/>
        <a:ext cx="5714015" cy="692284"/>
      </dsp:txXfrm>
    </dsp:sp>
    <dsp:sp modelId="{35F337C2-3C40-436D-8453-CB4998173CC2}">
      <dsp:nvSpPr>
        <dsp:cNvPr id="0" name=""/>
        <dsp:cNvSpPr/>
      </dsp:nvSpPr>
      <dsp:spPr>
        <a:xfrm>
          <a:off x="0" y="865858"/>
          <a:ext cx="6513603" cy="69228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E5ED071-5D90-4798-AC55-53C8CF2F0579}">
      <dsp:nvSpPr>
        <dsp:cNvPr id="0" name=""/>
        <dsp:cNvSpPr/>
      </dsp:nvSpPr>
      <dsp:spPr>
        <a:xfrm>
          <a:off x="209416" y="1021622"/>
          <a:ext cx="380756" cy="38075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05BCA5A-7A1A-441B-9380-532B536BC393}">
      <dsp:nvSpPr>
        <dsp:cNvPr id="0" name=""/>
        <dsp:cNvSpPr/>
      </dsp:nvSpPr>
      <dsp:spPr>
        <a:xfrm>
          <a:off x="799588" y="865858"/>
          <a:ext cx="5714015" cy="6922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3267" tIns="73267" rIns="73267" bIns="73267" numCol="1" spcCol="1270" anchor="ctr" anchorCtr="0">
          <a:noAutofit/>
        </a:bodyPr>
        <a:lstStyle/>
        <a:p>
          <a:pPr marL="0" lvl="0" indent="0" algn="l" defTabSz="711200">
            <a:lnSpc>
              <a:spcPct val="100000"/>
            </a:lnSpc>
            <a:spcBef>
              <a:spcPct val="0"/>
            </a:spcBef>
            <a:spcAft>
              <a:spcPct val="35000"/>
            </a:spcAft>
            <a:buNone/>
          </a:pPr>
          <a:r>
            <a:rPr lang="en-US" sz="1600" kern="1200"/>
            <a:t>Questions of Interest</a:t>
          </a:r>
        </a:p>
      </dsp:txBody>
      <dsp:txXfrm>
        <a:off x="799588" y="865858"/>
        <a:ext cx="5714015" cy="692284"/>
      </dsp:txXfrm>
    </dsp:sp>
    <dsp:sp modelId="{3425518B-BCA5-49DC-B89F-34374FC285C5}">
      <dsp:nvSpPr>
        <dsp:cNvPr id="0" name=""/>
        <dsp:cNvSpPr/>
      </dsp:nvSpPr>
      <dsp:spPr>
        <a:xfrm>
          <a:off x="0" y="1731214"/>
          <a:ext cx="6513603" cy="69228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9FCCCA5-91D0-47D0-A306-504CE947B641}">
      <dsp:nvSpPr>
        <dsp:cNvPr id="0" name=""/>
        <dsp:cNvSpPr/>
      </dsp:nvSpPr>
      <dsp:spPr>
        <a:xfrm>
          <a:off x="209416" y="1886978"/>
          <a:ext cx="380756" cy="38075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A2FC189-9528-48AE-BB05-8FE38C86638C}">
      <dsp:nvSpPr>
        <dsp:cNvPr id="0" name=""/>
        <dsp:cNvSpPr/>
      </dsp:nvSpPr>
      <dsp:spPr>
        <a:xfrm>
          <a:off x="799588" y="1731214"/>
          <a:ext cx="5714015" cy="6922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3267" tIns="73267" rIns="73267" bIns="73267" numCol="1" spcCol="1270" anchor="ctr" anchorCtr="0">
          <a:noAutofit/>
        </a:bodyPr>
        <a:lstStyle/>
        <a:p>
          <a:pPr marL="0" lvl="0" indent="0" algn="l" defTabSz="711200">
            <a:lnSpc>
              <a:spcPct val="100000"/>
            </a:lnSpc>
            <a:spcBef>
              <a:spcPct val="0"/>
            </a:spcBef>
            <a:spcAft>
              <a:spcPct val="35000"/>
            </a:spcAft>
            <a:buNone/>
          </a:pPr>
          <a:r>
            <a:rPr lang="en-US" sz="1600" kern="1200"/>
            <a:t>Hypothesis</a:t>
          </a:r>
        </a:p>
      </dsp:txBody>
      <dsp:txXfrm>
        <a:off x="799588" y="1731214"/>
        <a:ext cx="5714015" cy="692284"/>
      </dsp:txXfrm>
    </dsp:sp>
    <dsp:sp modelId="{340D6579-A32E-42CD-9442-BB9C95EAB418}">
      <dsp:nvSpPr>
        <dsp:cNvPr id="0" name=""/>
        <dsp:cNvSpPr/>
      </dsp:nvSpPr>
      <dsp:spPr>
        <a:xfrm>
          <a:off x="0" y="2596570"/>
          <a:ext cx="6513603" cy="69228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16E27C7-3BA3-4D60-835E-7C78CA45739F}">
      <dsp:nvSpPr>
        <dsp:cNvPr id="0" name=""/>
        <dsp:cNvSpPr/>
      </dsp:nvSpPr>
      <dsp:spPr>
        <a:xfrm>
          <a:off x="209416" y="2752334"/>
          <a:ext cx="380756" cy="380756"/>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3448991-4A13-492D-B73A-978EE24B6198}">
      <dsp:nvSpPr>
        <dsp:cNvPr id="0" name=""/>
        <dsp:cNvSpPr/>
      </dsp:nvSpPr>
      <dsp:spPr>
        <a:xfrm>
          <a:off x="799588" y="2596570"/>
          <a:ext cx="5714015" cy="6922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3267" tIns="73267" rIns="73267" bIns="73267" numCol="1" spcCol="1270" anchor="ctr" anchorCtr="0">
          <a:noAutofit/>
        </a:bodyPr>
        <a:lstStyle/>
        <a:p>
          <a:pPr marL="0" lvl="0" indent="0" algn="l" defTabSz="711200">
            <a:lnSpc>
              <a:spcPct val="100000"/>
            </a:lnSpc>
            <a:spcBef>
              <a:spcPct val="0"/>
            </a:spcBef>
            <a:spcAft>
              <a:spcPct val="35000"/>
            </a:spcAft>
            <a:buNone/>
          </a:pPr>
          <a:r>
            <a:rPr lang="en-US" sz="1600" kern="1200" dirty="0"/>
            <a:t>Data Exploration</a:t>
          </a:r>
        </a:p>
      </dsp:txBody>
      <dsp:txXfrm>
        <a:off x="799588" y="2596570"/>
        <a:ext cx="5714015" cy="692284"/>
      </dsp:txXfrm>
    </dsp:sp>
    <dsp:sp modelId="{37E7FACD-8C76-433D-B5D0-55A2D1AA9252}">
      <dsp:nvSpPr>
        <dsp:cNvPr id="0" name=""/>
        <dsp:cNvSpPr/>
      </dsp:nvSpPr>
      <dsp:spPr>
        <a:xfrm>
          <a:off x="0" y="3461926"/>
          <a:ext cx="6513603" cy="69228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6A34831-113F-4DCD-94CA-DF902FA6EBBC}">
      <dsp:nvSpPr>
        <dsp:cNvPr id="0" name=""/>
        <dsp:cNvSpPr/>
      </dsp:nvSpPr>
      <dsp:spPr>
        <a:xfrm>
          <a:off x="209416" y="3617690"/>
          <a:ext cx="380756" cy="380756"/>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C61608F-5149-48E9-8F0F-39BA54A95548}">
      <dsp:nvSpPr>
        <dsp:cNvPr id="0" name=""/>
        <dsp:cNvSpPr/>
      </dsp:nvSpPr>
      <dsp:spPr>
        <a:xfrm>
          <a:off x="799588" y="3461926"/>
          <a:ext cx="5714015" cy="6922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3267" tIns="73267" rIns="73267" bIns="73267" numCol="1" spcCol="1270" anchor="ctr" anchorCtr="0">
          <a:noAutofit/>
        </a:bodyPr>
        <a:lstStyle/>
        <a:p>
          <a:pPr marL="0" lvl="0" indent="0" algn="l" defTabSz="711200">
            <a:lnSpc>
              <a:spcPct val="100000"/>
            </a:lnSpc>
            <a:spcBef>
              <a:spcPct val="0"/>
            </a:spcBef>
            <a:spcAft>
              <a:spcPct val="35000"/>
            </a:spcAft>
            <a:buNone/>
          </a:pPr>
          <a:r>
            <a:rPr lang="en-US" sz="1600" kern="1200"/>
            <a:t>Summary</a:t>
          </a:r>
        </a:p>
      </dsp:txBody>
      <dsp:txXfrm>
        <a:off x="799588" y="3461926"/>
        <a:ext cx="5714015" cy="692284"/>
      </dsp:txXfrm>
    </dsp:sp>
    <dsp:sp modelId="{0A256561-BD26-443B-B1B0-A2D2D72518C0}">
      <dsp:nvSpPr>
        <dsp:cNvPr id="0" name=""/>
        <dsp:cNvSpPr/>
      </dsp:nvSpPr>
      <dsp:spPr>
        <a:xfrm>
          <a:off x="0" y="4327282"/>
          <a:ext cx="6513603" cy="69228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070B5A0-88BE-41A2-8C86-C3129434FBEA}">
      <dsp:nvSpPr>
        <dsp:cNvPr id="0" name=""/>
        <dsp:cNvSpPr/>
      </dsp:nvSpPr>
      <dsp:spPr>
        <a:xfrm>
          <a:off x="209416" y="4483046"/>
          <a:ext cx="380756" cy="380756"/>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FDFA9E4-7953-4345-A758-34A50FDB3578}">
      <dsp:nvSpPr>
        <dsp:cNvPr id="0" name=""/>
        <dsp:cNvSpPr/>
      </dsp:nvSpPr>
      <dsp:spPr>
        <a:xfrm>
          <a:off x="799588" y="4327282"/>
          <a:ext cx="5714015" cy="6922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3267" tIns="73267" rIns="73267" bIns="73267" numCol="1" spcCol="1270" anchor="ctr" anchorCtr="0">
          <a:noAutofit/>
        </a:bodyPr>
        <a:lstStyle/>
        <a:p>
          <a:pPr marL="0" lvl="0" indent="0" algn="l" defTabSz="711200">
            <a:lnSpc>
              <a:spcPct val="100000"/>
            </a:lnSpc>
            <a:spcBef>
              <a:spcPct val="0"/>
            </a:spcBef>
            <a:spcAft>
              <a:spcPct val="35000"/>
            </a:spcAft>
            <a:buNone/>
          </a:pPr>
          <a:r>
            <a:rPr lang="en-US" sz="1600" kern="1200"/>
            <a:t>Discussion on Implications</a:t>
          </a:r>
        </a:p>
      </dsp:txBody>
      <dsp:txXfrm>
        <a:off x="799588" y="4327282"/>
        <a:ext cx="5714015" cy="692284"/>
      </dsp:txXfrm>
    </dsp:sp>
    <dsp:sp modelId="{2FC1DAD7-47D6-4198-A95B-53F20D518882}">
      <dsp:nvSpPr>
        <dsp:cNvPr id="0" name=""/>
        <dsp:cNvSpPr/>
      </dsp:nvSpPr>
      <dsp:spPr>
        <a:xfrm>
          <a:off x="0" y="5192638"/>
          <a:ext cx="6513603" cy="69228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CA83F69-E51F-413A-9E51-52BCC75974F9}">
      <dsp:nvSpPr>
        <dsp:cNvPr id="0" name=""/>
        <dsp:cNvSpPr/>
      </dsp:nvSpPr>
      <dsp:spPr>
        <a:xfrm>
          <a:off x="209416" y="5348402"/>
          <a:ext cx="380756" cy="380756"/>
        </a:xfrm>
        <a:prstGeom prst="rect">
          <a:avLst/>
        </a:prstGeom>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43B691A-2148-4C69-861D-532D53A47DA6}">
      <dsp:nvSpPr>
        <dsp:cNvPr id="0" name=""/>
        <dsp:cNvSpPr/>
      </dsp:nvSpPr>
      <dsp:spPr>
        <a:xfrm>
          <a:off x="799588" y="5192638"/>
          <a:ext cx="5714015" cy="6922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3267" tIns="73267" rIns="73267" bIns="73267" numCol="1" spcCol="1270" anchor="ctr" anchorCtr="0">
          <a:noAutofit/>
        </a:bodyPr>
        <a:lstStyle/>
        <a:p>
          <a:pPr marL="0" lvl="0" indent="0" algn="l" defTabSz="711200">
            <a:lnSpc>
              <a:spcPct val="100000"/>
            </a:lnSpc>
            <a:spcBef>
              <a:spcPct val="0"/>
            </a:spcBef>
            <a:spcAft>
              <a:spcPct val="35000"/>
            </a:spcAft>
            <a:buNone/>
          </a:pPr>
          <a:r>
            <a:rPr lang="en-US" sz="1600" kern="1200" dirty="0"/>
            <a:t>Post Mortem</a:t>
          </a:r>
        </a:p>
      </dsp:txBody>
      <dsp:txXfrm>
        <a:off x="799588" y="5192638"/>
        <a:ext cx="5714015" cy="69228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A4657D-71C1-8A4B-8D53-5A257CB4F537}">
      <dsp:nvSpPr>
        <dsp:cNvPr id="0" name=""/>
        <dsp:cNvSpPr/>
      </dsp:nvSpPr>
      <dsp:spPr>
        <a:xfrm>
          <a:off x="0" y="59923"/>
          <a:ext cx="6513603" cy="779219"/>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100000"/>
            </a:lnSpc>
            <a:spcBef>
              <a:spcPct val="0"/>
            </a:spcBef>
            <a:spcAft>
              <a:spcPct val="35000"/>
            </a:spcAft>
            <a:buNone/>
          </a:pPr>
          <a:r>
            <a:rPr lang="en-US" sz="1800" kern="1200" dirty="0"/>
            <a:t>Do the median rent and median home value by zip code follow the same trend?</a:t>
          </a:r>
        </a:p>
      </dsp:txBody>
      <dsp:txXfrm>
        <a:off x="38038" y="97961"/>
        <a:ext cx="6437527" cy="703143"/>
      </dsp:txXfrm>
    </dsp:sp>
    <dsp:sp modelId="{D81F2AF3-B15C-6F4A-9957-EF95D508A7AC}">
      <dsp:nvSpPr>
        <dsp:cNvPr id="0" name=""/>
        <dsp:cNvSpPr/>
      </dsp:nvSpPr>
      <dsp:spPr>
        <a:xfrm>
          <a:off x="0" y="890983"/>
          <a:ext cx="6513603" cy="779219"/>
        </a:xfrm>
        <a:prstGeom prst="roundRect">
          <a:avLst/>
        </a:prstGeom>
        <a:solidFill>
          <a:schemeClr val="accent2">
            <a:hueOff val="-242561"/>
            <a:satOff val="-13988"/>
            <a:lumOff val="143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100000"/>
            </a:lnSpc>
            <a:spcBef>
              <a:spcPct val="0"/>
            </a:spcBef>
            <a:spcAft>
              <a:spcPct val="35000"/>
            </a:spcAft>
            <a:buNone/>
          </a:pPr>
          <a:r>
            <a:rPr lang="en-US" sz="1800" kern="1200" dirty="0"/>
            <a:t>Does having more amenities increase the rent prices in the area?</a:t>
          </a:r>
        </a:p>
      </dsp:txBody>
      <dsp:txXfrm>
        <a:off x="38038" y="929021"/>
        <a:ext cx="6437527" cy="703143"/>
      </dsp:txXfrm>
    </dsp:sp>
    <dsp:sp modelId="{0AF5E287-2DAD-5646-AB2C-9533187CCFDC}">
      <dsp:nvSpPr>
        <dsp:cNvPr id="0" name=""/>
        <dsp:cNvSpPr/>
      </dsp:nvSpPr>
      <dsp:spPr>
        <a:xfrm>
          <a:off x="0" y="1722043"/>
          <a:ext cx="6513603" cy="779219"/>
        </a:xfrm>
        <a:prstGeom prst="roundRect">
          <a:avLst/>
        </a:prstGeom>
        <a:solidFill>
          <a:schemeClr val="accent2">
            <a:hueOff val="-485121"/>
            <a:satOff val="-27976"/>
            <a:lumOff val="287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100000"/>
            </a:lnSpc>
            <a:spcBef>
              <a:spcPct val="0"/>
            </a:spcBef>
            <a:spcAft>
              <a:spcPct val="35000"/>
            </a:spcAft>
            <a:buNone/>
          </a:pPr>
          <a:r>
            <a:rPr lang="en-US" sz="1800" kern="1200" dirty="0"/>
            <a:t>Do short term rentals such as Airbnb have an effect on long term rent prices?</a:t>
          </a:r>
        </a:p>
      </dsp:txBody>
      <dsp:txXfrm>
        <a:off x="38038" y="1760081"/>
        <a:ext cx="6437527" cy="703143"/>
      </dsp:txXfrm>
    </dsp:sp>
    <dsp:sp modelId="{23E1C5B3-E09D-DF47-93A5-0F537BF8B844}">
      <dsp:nvSpPr>
        <dsp:cNvPr id="0" name=""/>
        <dsp:cNvSpPr/>
      </dsp:nvSpPr>
      <dsp:spPr>
        <a:xfrm>
          <a:off x="0" y="2553103"/>
          <a:ext cx="6513603" cy="779219"/>
        </a:xfrm>
        <a:prstGeom prst="roundRect">
          <a:avLst/>
        </a:prstGeom>
        <a:solidFill>
          <a:schemeClr val="accent2">
            <a:hueOff val="-727682"/>
            <a:satOff val="-41964"/>
            <a:lumOff val="431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100000"/>
            </a:lnSpc>
            <a:spcBef>
              <a:spcPct val="0"/>
            </a:spcBef>
            <a:spcAft>
              <a:spcPct val="35000"/>
            </a:spcAft>
            <a:buNone/>
          </a:pPr>
          <a:r>
            <a:rPr lang="en-US" sz="1800" kern="1200" dirty="0"/>
            <a:t>Do higher crime rates and higher poverty rate correlate to lower rent prices?</a:t>
          </a:r>
        </a:p>
      </dsp:txBody>
      <dsp:txXfrm>
        <a:off x="38038" y="2591141"/>
        <a:ext cx="6437527" cy="703143"/>
      </dsp:txXfrm>
    </dsp:sp>
    <dsp:sp modelId="{D6EA64B3-4E8B-4A46-AB97-390E6ABF1BB0}">
      <dsp:nvSpPr>
        <dsp:cNvPr id="0" name=""/>
        <dsp:cNvSpPr/>
      </dsp:nvSpPr>
      <dsp:spPr>
        <a:xfrm>
          <a:off x="0" y="3384162"/>
          <a:ext cx="6513603" cy="779219"/>
        </a:xfrm>
        <a:prstGeom prst="roundRect">
          <a:avLst/>
        </a:prstGeom>
        <a:solidFill>
          <a:schemeClr val="accent2">
            <a:hueOff val="-970242"/>
            <a:satOff val="-55952"/>
            <a:lumOff val="575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100000"/>
            </a:lnSpc>
            <a:spcBef>
              <a:spcPct val="0"/>
            </a:spcBef>
            <a:spcAft>
              <a:spcPct val="35000"/>
            </a:spcAft>
            <a:buNone/>
          </a:pPr>
          <a:r>
            <a:rPr lang="en-US" sz="1800" kern="1200" dirty="0"/>
            <a:t>Is there a correlation between the median rent price and household income level? </a:t>
          </a:r>
        </a:p>
      </dsp:txBody>
      <dsp:txXfrm>
        <a:off x="38038" y="3422200"/>
        <a:ext cx="6437527" cy="703143"/>
      </dsp:txXfrm>
    </dsp:sp>
    <dsp:sp modelId="{2969D5CB-0FC9-2F4B-B09C-DE840F521EAF}">
      <dsp:nvSpPr>
        <dsp:cNvPr id="0" name=""/>
        <dsp:cNvSpPr/>
      </dsp:nvSpPr>
      <dsp:spPr>
        <a:xfrm>
          <a:off x="0" y="4215222"/>
          <a:ext cx="6513603" cy="779219"/>
        </a:xfrm>
        <a:prstGeom prst="roundRect">
          <a:avLst/>
        </a:prstGeom>
        <a:solidFill>
          <a:schemeClr val="accent2">
            <a:hueOff val="-1212803"/>
            <a:satOff val="-69940"/>
            <a:lumOff val="719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100000"/>
            </a:lnSpc>
            <a:spcBef>
              <a:spcPct val="0"/>
            </a:spcBef>
            <a:spcAft>
              <a:spcPct val="35000"/>
            </a:spcAft>
            <a:buNone/>
          </a:pPr>
          <a:r>
            <a:rPr lang="en-US" sz="1800" kern="1200" dirty="0"/>
            <a:t>Do higher school ratings in a neighborhood result in higher rent prices?</a:t>
          </a:r>
        </a:p>
      </dsp:txBody>
      <dsp:txXfrm>
        <a:off x="38038" y="4253260"/>
        <a:ext cx="6437527" cy="703143"/>
      </dsp:txXfrm>
    </dsp:sp>
    <dsp:sp modelId="{7D131DAB-E4EF-5447-A8E4-FDB811F73115}">
      <dsp:nvSpPr>
        <dsp:cNvPr id="0" name=""/>
        <dsp:cNvSpPr/>
      </dsp:nvSpPr>
      <dsp:spPr>
        <a:xfrm>
          <a:off x="0" y="5046283"/>
          <a:ext cx="6513603" cy="779219"/>
        </a:xfrm>
        <a:prstGeom prst="roundRect">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100000"/>
            </a:lnSpc>
            <a:spcBef>
              <a:spcPct val="0"/>
            </a:spcBef>
            <a:spcAft>
              <a:spcPct val="35000"/>
            </a:spcAft>
            <a:buNone/>
          </a:pPr>
          <a:r>
            <a:rPr lang="en-US" sz="1800" kern="1200"/>
            <a:t>Do higher walkability scores result in higher rental prices?</a:t>
          </a:r>
          <a:endParaRPr lang="en-US" sz="1800" kern="1200" dirty="0"/>
        </a:p>
      </dsp:txBody>
      <dsp:txXfrm>
        <a:off x="38038" y="5084321"/>
        <a:ext cx="6437527" cy="70314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3EEFC3F-141F-CF4B-82D2-A279109C93AC}">
      <dsp:nvSpPr>
        <dsp:cNvPr id="0" name=""/>
        <dsp:cNvSpPr/>
      </dsp:nvSpPr>
      <dsp:spPr>
        <a:xfrm>
          <a:off x="0" y="39539"/>
          <a:ext cx="6492875" cy="1151279"/>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2880" tIns="182880" rIns="182880" bIns="182880" numCol="1" spcCol="1270" anchor="ctr" anchorCtr="0">
          <a:noAutofit/>
        </a:bodyPr>
        <a:lstStyle/>
        <a:p>
          <a:pPr marL="0" lvl="0" indent="0" algn="l" defTabSz="2133600">
            <a:lnSpc>
              <a:spcPct val="90000"/>
            </a:lnSpc>
            <a:spcBef>
              <a:spcPct val="0"/>
            </a:spcBef>
            <a:spcAft>
              <a:spcPct val="35000"/>
            </a:spcAft>
            <a:buNone/>
          </a:pPr>
          <a:r>
            <a:rPr lang="en-US" sz="4800" u="sng" kern="1200" dirty="0"/>
            <a:t>Successful</a:t>
          </a:r>
          <a:endParaRPr lang="en-US" sz="4800" kern="1200" dirty="0"/>
        </a:p>
      </dsp:txBody>
      <dsp:txXfrm>
        <a:off x="56201" y="95740"/>
        <a:ext cx="6380473" cy="1038877"/>
      </dsp:txXfrm>
    </dsp:sp>
    <dsp:sp modelId="{F4D8B12E-467C-7B46-931E-51EC1031DF28}">
      <dsp:nvSpPr>
        <dsp:cNvPr id="0" name=""/>
        <dsp:cNvSpPr/>
      </dsp:nvSpPr>
      <dsp:spPr>
        <a:xfrm>
          <a:off x="0" y="1190819"/>
          <a:ext cx="6492875" cy="38750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6149" tIns="60960" rIns="341376" bIns="60960" numCol="1" spcCol="1270" anchor="t" anchorCtr="0">
          <a:noAutofit/>
        </a:bodyPr>
        <a:lstStyle/>
        <a:p>
          <a:pPr marL="285750" lvl="1" indent="-285750" algn="l" defTabSz="1644650">
            <a:lnSpc>
              <a:spcPct val="90000"/>
            </a:lnSpc>
            <a:spcBef>
              <a:spcPct val="0"/>
            </a:spcBef>
            <a:spcAft>
              <a:spcPct val="20000"/>
            </a:spcAft>
            <a:buChar char="•"/>
          </a:pPr>
          <a:r>
            <a:rPr lang="en-US" sz="3700" kern="1200" dirty="0"/>
            <a:t>Used code to convert latitude and longitude into zip code for accurate comparison </a:t>
          </a:r>
        </a:p>
        <a:p>
          <a:pPr marL="285750" lvl="1" indent="-285750" algn="l" defTabSz="1644650">
            <a:lnSpc>
              <a:spcPct val="90000"/>
            </a:lnSpc>
            <a:spcBef>
              <a:spcPct val="0"/>
            </a:spcBef>
            <a:spcAft>
              <a:spcPct val="20000"/>
            </a:spcAft>
            <a:buChar char="•"/>
          </a:pPr>
          <a:r>
            <a:rPr lang="en-US" sz="3700" kern="1200" dirty="0"/>
            <a:t>Yelp – Found a way to iterate through all reviews as Yelp initially only returns 50 at a time </a:t>
          </a:r>
        </a:p>
      </dsp:txBody>
      <dsp:txXfrm>
        <a:off x="0" y="1190819"/>
        <a:ext cx="6492875" cy="387504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3EEFC3F-141F-CF4B-82D2-A279109C93AC}">
      <dsp:nvSpPr>
        <dsp:cNvPr id="0" name=""/>
        <dsp:cNvSpPr/>
      </dsp:nvSpPr>
      <dsp:spPr>
        <a:xfrm>
          <a:off x="0" y="40282"/>
          <a:ext cx="6492875" cy="1367144"/>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7170" tIns="217170" rIns="217170" bIns="217170" numCol="1" spcCol="1270" anchor="ctr" anchorCtr="0">
          <a:noAutofit/>
        </a:bodyPr>
        <a:lstStyle/>
        <a:p>
          <a:pPr marL="0" lvl="0" indent="0" algn="l" defTabSz="2533650">
            <a:lnSpc>
              <a:spcPct val="90000"/>
            </a:lnSpc>
            <a:spcBef>
              <a:spcPct val="0"/>
            </a:spcBef>
            <a:spcAft>
              <a:spcPct val="35000"/>
            </a:spcAft>
            <a:buNone/>
          </a:pPr>
          <a:r>
            <a:rPr lang="en-US" sz="5700" u="sng" kern="1200" dirty="0"/>
            <a:t>Unsuccessful</a:t>
          </a:r>
          <a:endParaRPr lang="en-US" sz="5700" kern="1200" dirty="0"/>
        </a:p>
      </dsp:txBody>
      <dsp:txXfrm>
        <a:off x="66738" y="107020"/>
        <a:ext cx="6359399" cy="1233668"/>
      </dsp:txXfrm>
    </dsp:sp>
    <dsp:sp modelId="{F4D8B12E-467C-7B46-931E-51EC1031DF28}">
      <dsp:nvSpPr>
        <dsp:cNvPr id="0" name=""/>
        <dsp:cNvSpPr/>
      </dsp:nvSpPr>
      <dsp:spPr>
        <a:xfrm>
          <a:off x="0" y="1407427"/>
          <a:ext cx="6492875" cy="36576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6149" tIns="72390" rIns="405384" bIns="72390" numCol="1" spcCol="1270" anchor="t" anchorCtr="0">
          <a:noAutofit/>
        </a:bodyPr>
        <a:lstStyle/>
        <a:p>
          <a:pPr marL="285750" lvl="1" indent="-285750" algn="l" defTabSz="1955800">
            <a:lnSpc>
              <a:spcPct val="90000"/>
            </a:lnSpc>
            <a:spcBef>
              <a:spcPct val="0"/>
            </a:spcBef>
            <a:spcAft>
              <a:spcPct val="20000"/>
            </a:spcAft>
            <a:buChar char="•"/>
          </a:pPr>
          <a:r>
            <a:rPr lang="en-US" sz="4400" kern="1200" dirty="0"/>
            <a:t>Access to Data</a:t>
          </a:r>
        </a:p>
        <a:p>
          <a:pPr marL="571500" lvl="2" indent="-285750" algn="l" defTabSz="1955800">
            <a:lnSpc>
              <a:spcPct val="90000"/>
            </a:lnSpc>
            <a:spcBef>
              <a:spcPct val="0"/>
            </a:spcBef>
            <a:spcAft>
              <a:spcPct val="20000"/>
            </a:spcAft>
            <a:buChar char="•"/>
          </a:pPr>
          <a:r>
            <a:rPr lang="en-US" sz="4400" kern="1200" dirty="0"/>
            <a:t>Education</a:t>
          </a:r>
        </a:p>
        <a:p>
          <a:pPr marL="571500" lvl="2" indent="-285750" algn="l" defTabSz="1955800">
            <a:lnSpc>
              <a:spcPct val="90000"/>
            </a:lnSpc>
            <a:spcBef>
              <a:spcPct val="0"/>
            </a:spcBef>
            <a:spcAft>
              <a:spcPct val="20000"/>
            </a:spcAft>
            <a:buChar char="•"/>
          </a:pPr>
          <a:r>
            <a:rPr lang="en-US" sz="4400" kern="1200" dirty="0"/>
            <a:t>Walkability Score</a:t>
          </a:r>
        </a:p>
        <a:p>
          <a:pPr marL="285750" lvl="1" indent="-285750" algn="l" defTabSz="1955800">
            <a:lnSpc>
              <a:spcPct val="90000"/>
            </a:lnSpc>
            <a:spcBef>
              <a:spcPct val="0"/>
            </a:spcBef>
            <a:spcAft>
              <a:spcPct val="20000"/>
            </a:spcAft>
            <a:buChar char="•"/>
          </a:pPr>
          <a:r>
            <a:rPr lang="en-US" sz="4400" kern="1200" dirty="0"/>
            <a:t>Merge Conflicts with the checkpoint folder</a:t>
          </a:r>
        </a:p>
      </dsp:txBody>
      <dsp:txXfrm>
        <a:off x="0" y="1407427"/>
        <a:ext cx="6492875" cy="365769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3EEFC3F-141F-CF4B-82D2-A279109C93AC}">
      <dsp:nvSpPr>
        <dsp:cNvPr id="0" name=""/>
        <dsp:cNvSpPr/>
      </dsp:nvSpPr>
      <dsp:spPr>
        <a:xfrm>
          <a:off x="0" y="78959"/>
          <a:ext cx="6492875" cy="575639"/>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u="sng" kern="1200" dirty="0"/>
            <a:t>Lesson Learned </a:t>
          </a:r>
          <a:endParaRPr lang="en-US" sz="2400" kern="1200" dirty="0"/>
        </a:p>
      </dsp:txBody>
      <dsp:txXfrm>
        <a:off x="28100" y="107059"/>
        <a:ext cx="6436675" cy="519439"/>
      </dsp:txXfrm>
    </dsp:sp>
    <dsp:sp modelId="{918FAC66-FCD9-2243-9140-4CF79C2061F4}">
      <dsp:nvSpPr>
        <dsp:cNvPr id="0" name=""/>
        <dsp:cNvSpPr/>
      </dsp:nvSpPr>
      <dsp:spPr>
        <a:xfrm>
          <a:off x="0" y="654599"/>
          <a:ext cx="6492875" cy="4371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6149" tIns="30480" rIns="170688" bIns="30480" numCol="1" spcCol="1270" anchor="t" anchorCtr="0">
          <a:noAutofit/>
        </a:bodyPr>
        <a:lstStyle/>
        <a:p>
          <a:pPr marL="171450" lvl="1" indent="-171450" algn="l" defTabSz="844550">
            <a:lnSpc>
              <a:spcPct val="90000"/>
            </a:lnSpc>
            <a:spcBef>
              <a:spcPct val="0"/>
            </a:spcBef>
            <a:spcAft>
              <a:spcPct val="20000"/>
            </a:spcAft>
            <a:buChar char="•"/>
          </a:pPr>
          <a:r>
            <a:rPr lang="en-US" sz="1900" kern="1200" dirty="0"/>
            <a:t>Although home values and rent prices were aligned, we may have to analyze how these variables relate to  home values separately. </a:t>
          </a:r>
        </a:p>
        <a:p>
          <a:pPr marL="171450" lvl="1" indent="-171450" algn="l" defTabSz="844550">
            <a:lnSpc>
              <a:spcPct val="90000"/>
            </a:lnSpc>
            <a:spcBef>
              <a:spcPct val="0"/>
            </a:spcBef>
            <a:spcAft>
              <a:spcPct val="20000"/>
            </a:spcAft>
            <a:buFont typeface="Arial" panose="020B0604020202020204" pitchFamily="34" charset="0"/>
            <a:buChar char="•"/>
          </a:pPr>
          <a:r>
            <a:rPr lang="en-US" sz="1900" kern="1200" dirty="0"/>
            <a:t>It may also be helpful to perform a time series analysis to capture how these variables change over time.</a:t>
          </a:r>
        </a:p>
        <a:p>
          <a:pPr marL="171450" lvl="1" indent="-171450" algn="l" defTabSz="844550">
            <a:lnSpc>
              <a:spcPct val="90000"/>
            </a:lnSpc>
            <a:spcBef>
              <a:spcPct val="0"/>
            </a:spcBef>
            <a:spcAft>
              <a:spcPct val="20000"/>
            </a:spcAft>
            <a:buChar char="•"/>
          </a:pPr>
          <a:r>
            <a:rPr lang="en-US" sz="1900" kern="1200" dirty="0"/>
            <a:t>Zip code may be too large of a geographical area to assess indicators of rents; it may be better to look at census blocks or community area.</a:t>
          </a:r>
        </a:p>
        <a:p>
          <a:pPr marL="171450" lvl="1" indent="-171450" algn="l" defTabSz="844550">
            <a:lnSpc>
              <a:spcPct val="90000"/>
            </a:lnSpc>
            <a:spcBef>
              <a:spcPct val="0"/>
            </a:spcBef>
            <a:spcAft>
              <a:spcPct val="20000"/>
            </a:spcAft>
            <a:buFont typeface="Arial" panose="020B0604020202020204" pitchFamily="34" charset="0"/>
            <a:buChar char="•"/>
          </a:pPr>
          <a:r>
            <a:rPr lang="en-US" sz="1900" kern="1200" dirty="0"/>
            <a:t>There might be better variables to measure amenities. We only included quantity measures not quality such as number of reviews, ratings, etc. </a:t>
          </a:r>
        </a:p>
        <a:p>
          <a:pPr marL="171450" lvl="1" indent="-171450" algn="l" defTabSz="844550">
            <a:lnSpc>
              <a:spcPct val="90000"/>
            </a:lnSpc>
            <a:spcBef>
              <a:spcPct val="0"/>
            </a:spcBef>
            <a:spcAft>
              <a:spcPct val="20000"/>
            </a:spcAft>
            <a:buFont typeface="Arial" panose="020B0604020202020204" pitchFamily="34" charset="0"/>
            <a:buChar char="•"/>
          </a:pPr>
          <a:r>
            <a:rPr lang="en-US" sz="1900" kern="1200" dirty="0"/>
            <a:t>Our scope was based on easily accessible data. If given more time, we would have tested public transportation access, school ratings, walkability scores, and supply type variables such as building permits, number of available units, etc. </a:t>
          </a:r>
        </a:p>
      </dsp:txBody>
      <dsp:txXfrm>
        <a:off x="0" y="654599"/>
        <a:ext cx="6492875" cy="4371840"/>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0B44EAB-4150-E14C-96E1-D9B997F6F5A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3C3993FA-D358-D046-B411-2FA4084F1E8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108B69B-2837-4340-B2AF-0DF18747DA50}" type="datetimeFigureOut">
              <a:rPr lang="en-US" smtClean="0"/>
              <a:t>7/4/2019</a:t>
            </a:fld>
            <a:endParaRPr lang="en-US" dirty="0"/>
          </a:p>
        </p:txBody>
      </p:sp>
      <p:sp>
        <p:nvSpPr>
          <p:cNvPr id="4" name="Footer Placeholder 3">
            <a:extLst>
              <a:ext uri="{FF2B5EF4-FFF2-40B4-BE49-F238E27FC236}">
                <a16:creationId xmlns:a16="http://schemas.microsoft.com/office/drawing/2014/main" id="{6437AD71-F127-D04D-BBDF-C762AB10E24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A08B9099-1B13-1D4A-A38C-2F9DFB162BC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E65AADA-0356-984D-B009-BA9B4AF3108A}" type="slidenum">
              <a:rPr lang="en-US" smtClean="0"/>
              <a:t>‹#›</a:t>
            </a:fld>
            <a:endParaRPr lang="en-US" dirty="0"/>
          </a:p>
        </p:txBody>
      </p:sp>
    </p:spTree>
    <p:extLst>
      <p:ext uri="{BB962C8B-B14F-4D97-AF65-F5344CB8AC3E}">
        <p14:creationId xmlns:p14="http://schemas.microsoft.com/office/powerpoint/2010/main" val="731408706"/>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svg>
</file>

<file path=ppt/media/image12.png>
</file>

<file path=ppt/media/image13.svg>
</file>

<file path=ppt/media/image14.png>
</file>

<file path=ppt/media/image15.sv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g>
</file>

<file path=ppt/media/image24.jpg>
</file>

<file path=ppt/media/image25.png>
</file>

<file path=ppt/media/image26.jpeg>
</file>

<file path=ppt/media/image27.png>
</file>

<file path=ppt/media/image28.jpeg>
</file>

<file path=ppt/media/image29.png>
</file>

<file path=ppt/media/image3.sv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jpg>
</file>

<file path=ppt/media/image46.png>
</file>

<file path=ppt/media/image47.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CCA821-D1C8-844F-ACCF-02F278190375}" type="datetimeFigureOut">
              <a:rPr lang="en-US" smtClean="0"/>
              <a:t>7/4/2019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4C9E3C8-6409-5244-B7D7-1F5FF8E2C18D}" type="slidenum">
              <a:rPr lang="en-US" smtClean="0"/>
              <a:t>‹#›</a:t>
            </a:fld>
            <a:endParaRPr lang="en-US" dirty="0"/>
          </a:p>
        </p:txBody>
      </p:sp>
    </p:spTree>
    <p:extLst>
      <p:ext uri="{BB962C8B-B14F-4D97-AF65-F5344CB8AC3E}">
        <p14:creationId xmlns:p14="http://schemas.microsoft.com/office/powerpoint/2010/main" val="34525858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Kelly</a:t>
            </a:r>
          </a:p>
        </p:txBody>
      </p:sp>
      <p:sp>
        <p:nvSpPr>
          <p:cNvPr id="4" name="Slide Number Placeholder 3"/>
          <p:cNvSpPr>
            <a:spLocks noGrp="1"/>
          </p:cNvSpPr>
          <p:nvPr>
            <p:ph type="sldNum" sz="quarter" idx="5"/>
          </p:nvPr>
        </p:nvSpPr>
        <p:spPr/>
        <p:txBody>
          <a:bodyPr/>
          <a:lstStyle/>
          <a:p>
            <a:fld id="{44C9E3C8-6409-5244-B7D7-1F5FF8E2C18D}" type="slidenum">
              <a:rPr lang="en-US" smtClean="0"/>
              <a:t>1</a:t>
            </a:fld>
            <a:endParaRPr lang="en-US" dirty="0"/>
          </a:p>
        </p:txBody>
      </p:sp>
    </p:spTree>
    <p:extLst>
      <p:ext uri="{BB962C8B-B14F-4D97-AF65-F5344CB8AC3E}">
        <p14:creationId xmlns:p14="http://schemas.microsoft.com/office/powerpoint/2010/main" val="88992718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Joe</a:t>
            </a:r>
          </a:p>
          <a:p>
            <a:endParaRPr lang="en-US" dirty="0"/>
          </a:p>
          <a:p>
            <a:r>
              <a:rPr lang="en-US" dirty="0"/>
              <a:t>https://github.com/GarimaChauhan16/DataScience_Project1/blob/master/Data_Exploration_and_Cleanup.ipynb</a:t>
            </a:r>
          </a:p>
          <a:p>
            <a:r>
              <a:rPr lang="en-US" dirty="0"/>
              <a:t>Pull the yelp data API</a:t>
            </a:r>
          </a:p>
        </p:txBody>
      </p:sp>
      <p:sp>
        <p:nvSpPr>
          <p:cNvPr id="4" name="Slide Number Placeholder 3"/>
          <p:cNvSpPr>
            <a:spLocks noGrp="1"/>
          </p:cNvSpPr>
          <p:nvPr>
            <p:ph type="sldNum" sz="quarter" idx="5"/>
          </p:nvPr>
        </p:nvSpPr>
        <p:spPr/>
        <p:txBody>
          <a:bodyPr/>
          <a:lstStyle/>
          <a:p>
            <a:fld id="{44C9E3C8-6409-5244-B7D7-1F5FF8E2C18D}" type="slidenum">
              <a:rPr lang="en-US" smtClean="0"/>
              <a:t>10</a:t>
            </a:fld>
            <a:endParaRPr lang="en-US" dirty="0"/>
          </a:p>
        </p:txBody>
      </p:sp>
    </p:spTree>
    <p:extLst>
      <p:ext uri="{BB962C8B-B14F-4D97-AF65-F5344CB8AC3E}">
        <p14:creationId xmlns:p14="http://schemas.microsoft.com/office/powerpoint/2010/main" val="42170436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Amy</a:t>
            </a:r>
          </a:p>
        </p:txBody>
      </p:sp>
      <p:sp>
        <p:nvSpPr>
          <p:cNvPr id="4" name="Slide Number Placeholder 3"/>
          <p:cNvSpPr>
            <a:spLocks noGrp="1"/>
          </p:cNvSpPr>
          <p:nvPr>
            <p:ph type="sldNum" sz="quarter" idx="5"/>
          </p:nvPr>
        </p:nvSpPr>
        <p:spPr/>
        <p:txBody>
          <a:bodyPr/>
          <a:lstStyle/>
          <a:p>
            <a:fld id="{44C9E3C8-6409-5244-B7D7-1F5FF8E2C18D}" type="slidenum">
              <a:rPr lang="en-US" smtClean="0"/>
              <a:t>11</a:t>
            </a:fld>
            <a:endParaRPr lang="en-US" dirty="0"/>
          </a:p>
        </p:txBody>
      </p:sp>
    </p:spTree>
    <p:extLst>
      <p:ext uri="{BB962C8B-B14F-4D97-AF65-F5344CB8AC3E}">
        <p14:creationId xmlns:p14="http://schemas.microsoft.com/office/powerpoint/2010/main" val="38911306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Garima</a:t>
            </a:r>
          </a:p>
          <a:p>
            <a:r>
              <a:rPr lang="en-US" dirty="0"/>
              <a:t>https://github.com/GarimaChauhan16/DataScience_Project1/blob/master/Data_Exploration_and_Cleanup.ipynb</a:t>
            </a:r>
          </a:p>
        </p:txBody>
      </p:sp>
      <p:sp>
        <p:nvSpPr>
          <p:cNvPr id="4" name="Slide Number Placeholder 3"/>
          <p:cNvSpPr>
            <a:spLocks noGrp="1"/>
          </p:cNvSpPr>
          <p:nvPr>
            <p:ph type="sldNum" sz="quarter" idx="5"/>
          </p:nvPr>
        </p:nvSpPr>
        <p:spPr/>
        <p:txBody>
          <a:bodyPr/>
          <a:lstStyle/>
          <a:p>
            <a:fld id="{44C9E3C8-6409-5244-B7D7-1F5FF8E2C18D}" type="slidenum">
              <a:rPr lang="en-US" smtClean="0"/>
              <a:t>12</a:t>
            </a:fld>
            <a:endParaRPr lang="en-US" dirty="0"/>
          </a:p>
        </p:txBody>
      </p:sp>
    </p:spTree>
    <p:extLst>
      <p:ext uri="{BB962C8B-B14F-4D97-AF65-F5344CB8AC3E}">
        <p14:creationId xmlns:p14="http://schemas.microsoft.com/office/powerpoint/2010/main" val="102009901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Amy</a:t>
            </a:r>
          </a:p>
        </p:txBody>
      </p:sp>
      <p:sp>
        <p:nvSpPr>
          <p:cNvPr id="4" name="Slide Number Placeholder 3"/>
          <p:cNvSpPr>
            <a:spLocks noGrp="1"/>
          </p:cNvSpPr>
          <p:nvPr>
            <p:ph type="sldNum" sz="quarter" idx="5"/>
          </p:nvPr>
        </p:nvSpPr>
        <p:spPr/>
        <p:txBody>
          <a:bodyPr/>
          <a:lstStyle/>
          <a:p>
            <a:fld id="{44C9E3C8-6409-5244-B7D7-1F5FF8E2C18D}" type="slidenum">
              <a:rPr lang="en-US" smtClean="0"/>
              <a:t>13</a:t>
            </a:fld>
            <a:endParaRPr lang="en-US" dirty="0"/>
          </a:p>
        </p:txBody>
      </p:sp>
    </p:spTree>
    <p:extLst>
      <p:ext uri="{BB962C8B-B14F-4D97-AF65-F5344CB8AC3E}">
        <p14:creationId xmlns:p14="http://schemas.microsoft.com/office/powerpoint/2010/main" val="23800130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Gaby</a:t>
            </a:r>
          </a:p>
        </p:txBody>
      </p:sp>
      <p:sp>
        <p:nvSpPr>
          <p:cNvPr id="4" name="Slide Number Placeholder 3"/>
          <p:cNvSpPr>
            <a:spLocks noGrp="1"/>
          </p:cNvSpPr>
          <p:nvPr>
            <p:ph type="sldNum" sz="quarter" idx="5"/>
          </p:nvPr>
        </p:nvSpPr>
        <p:spPr/>
        <p:txBody>
          <a:bodyPr/>
          <a:lstStyle/>
          <a:p>
            <a:fld id="{44C9E3C8-6409-5244-B7D7-1F5FF8E2C18D}" type="slidenum">
              <a:rPr lang="en-US" smtClean="0"/>
              <a:t>14</a:t>
            </a:fld>
            <a:endParaRPr lang="en-US" dirty="0"/>
          </a:p>
        </p:txBody>
      </p:sp>
    </p:spTree>
    <p:extLst>
      <p:ext uri="{BB962C8B-B14F-4D97-AF65-F5344CB8AC3E}">
        <p14:creationId xmlns:p14="http://schemas.microsoft.com/office/powerpoint/2010/main" val="213411547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Joe</a:t>
            </a:r>
          </a:p>
        </p:txBody>
      </p:sp>
      <p:sp>
        <p:nvSpPr>
          <p:cNvPr id="4" name="Slide Number Placeholder 3"/>
          <p:cNvSpPr>
            <a:spLocks noGrp="1"/>
          </p:cNvSpPr>
          <p:nvPr>
            <p:ph type="sldNum" sz="quarter" idx="5"/>
          </p:nvPr>
        </p:nvSpPr>
        <p:spPr/>
        <p:txBody>
          <a:bodyPr/>
          <a:lstStyle/>
          <a:p>
            <a:fld id="{44C9E3C8-6409-5244-B7D7-1F5FF8E2C18D}" type="slidenum">
              <a:rPr lang="en-US" smtClean="0"/>
              <a:t>15</a:t>
            </a:fld>
            <a:endParaRPr lang="en-US" dirty="0"/>
          </a:p>
        </p:txBody>
      </p:sp>
    </p:spTree>
    <p:extLst>
      <p:ext uri="{BB962C8B-B14F-4D97-AF65-F5344CB8AC3E}">
        <p14:creationId xmlns:p14="http://schemas.microsoft.com/office/powerpoint/2010/main" val="174302382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Garima</a:t>
            </a:r>
          </a:p>
          <a:p>
            <a:r>
              <a:rPr lang="en-US" dirty="0"/>
              <a:t>In order to verify how well  the above variables predicted rent prices in Chicago, we ran a multi-linear regression. We ran a multiple iteration of the regression model, the final model included the follow variables, and those are: …</a:t>
            </a:r>
          </a:p>
          <a:p>
            <a:endParaRPr lang="en-US" dirty="0"/>
          </a:p>
          <a:p>
            <a:endParaRPr lang="en-US" dirty="0"/>
          </a:p>
        </p:txBody>
      </p:sp>
      <p:sp>
        <p:nvSpPr>
          <p:cNvPr id="4" name="Slide Number Placeholder 3"/>
          <p:cNvSpPr>
            <a:spLocks noGrp="1"/>
          </p:cNvSpPr>
          <p:nvPr>
            <p:ph type="sldNum" sz="quarter" idx="5"/>
          </p:nvPr>
        </p:nvSpPr>
        <p:spPr/>
        <p:txBody>
          <a:bodyPr/>
          <a:lstStyle/>
          <a:p>
            <a:fld id="{44C9E3C8-6409-5244-B7D7-1F5FF8E2C18D}" type="slidenum">
              <a:rPr lang="en-US" smtClean="0"/>
              <a:t>16</a:t>
            </a:fld>
            <a:endParaRPr lang="en-US" dirty="0"/>
          </a:p>
        </p:txBody>
      </p:sp>
    </p:spTree>
    <p:extLst>
      <p:ext uri="{BB962C8B-B14F-4D97-AF65-F5344CB8AC3E}">
        <p14:creationId xmlns:p14="http://schemas.microsoft.com/office/powerpoint/2010/main" val="372599780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Joe</a:t>
            </a:r>
          </a:p>
        </p:txBody>
      </p:sp>
      <p:sp>
        <p:nvSpPr>
          <p:cNvPr id="4" name="Slide Number Placeholder 3"/>
          <p:cNvSpPr>
            <a:spLocks noGrp="1"/>
          </p:cNvSpPr>
          <p:nvPr>
            <p:ph type="sldNum" sz="quarter" idx="5"/>
          </p:nvPr>
        </p:nvSpPr>
        <p:spPr/>
        <p:txBody>
          <a:bodyPr/>
          <a:lstStyle/>
          <a:p>
            <a:fld id="{44C9E3C8-6409-5244-B7D7-1F5FF8E2C18D}" type="slidenum">
              <a:rPr lang="en-US" smtClean="0"/>
              <a:t>17</a:t>
            </a:fld>
            <a:endParaRPr lang="en-US" dirty="0"/>
          </a:p>
        </p:txBody>
      </p:sp>
    </p:spTree>
    <p:extLst>
      <p:ext uri="{BB962C8B-B14F-4D97-AF65-F5344CB8AC3E}">
        <p14:creationId xmlns:p14="http://schemas.microsoft.com/office/powerpoint/2010/main" val="242972867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Amy</a:t>
            </a:r>
          </a:p>
        </p:txBody>
      </p:sp>
      <p:sp>
        <p:nvSpPr>
          <p:cNvPr id="4" name="Slide Number Placeholder 3"/>
          <p:cNvSpPr>
            <a:spLocks noGrp="1"/>
          </p:cNvSpPr>
          <p:nvPr>
            <p:ph type="sldNum" sz="quarter" idx="5"/>
          </p:nvPr>
        </p:nvSpPr>
        <p:spPr/>
        <p:txBody>
          <a:bodyPr/>
          <a:lstStyle/>
          <a:p>
            <a:fld id="{44C9E3C8-6409-5244-B7D7-1F5FF8E2C18D}" type="slidenum">
              <a:rPr lang="en-US" smtClean="0"/>
              <a:t>18</a:t>
            </a:fld>
            <a:endParaRPr lang="en-US" dirty="0"/>
          </a:p>
        </p:txBody>
      </p:sp>
    </p:spTree>
    <p:extLst>
      <p:ext uri="{BB962C8B-B14F-4D97-AF65-F5344CB8AC3E}">
        <p14:creationId xmlns:p14="http://schemas.microsoft.com/office/powerpoint/2010/main" val="48138697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Amy</a:t>
            </a:r>
          </a:p>
          <a:p>
            <a:endParaRPr lang="en-US" dirty="0"/>
          </a:p>
          <a:p>
            <a:r>
              <a:rPr lang="en-US" sz="1200" kern="1200" dirty="0">
                <a:solidFill>
                  <a:schemeClr val="tx1"/>
                </a:solidFill>
                <a:effectLst/>
                <a:latin typeface="+mn-lt"/>
                <a:ea typeface="+mn-ea"/>
                <a:cs typeface="+mn-cs"/>
              </a:rPr>
              <a:t>Summary</a:t>
            </a:r>
          </a:p>
          <a:p>
            <a:r>
              <a:rPr lang="en-US" sz="1200" kern="1200" dirty="0">
                <a:solidFill>
                  <a:schemeClr val="tx1"/>
                </a:solidFill>
                <a:effectLst/>
                <a:latin typeface="+mn-lt"/>
                <a:ea typeface="+mn-ea"/>
                <a:cs typeface="+mn-cs"/>
              </a:rPr>
              <a:t>For this project we reviewed whether certain neighborhood characteristics effect the rent prices for a given zip code in Chicago.  The number of amenities and crime per 1000 people and average Airbnb reviews were not strongly correlated with median rent price. However, there is an inverse correlation of median rent price with the poverty rate and total crime count. There is also a positive correlation of median rent price with total amenities and median household income. When these variables are combined in a multi-linear regression model, we are able to account for 66% of the variance in median rent price. </a:t>
            </a:r>
          </a:p>
          <a:p>
            <a:endParaRPr lang="en-US" dirty="0"/>
          </a:p>
        </p:txBody>
      </p:sp>
      <p:sp>
        <p:nvSpPr>
          <p:cNvPr id="4" name="Slide Number Placeholder 3"/>
          <p:cNvSpPr>
            <a:spLocks noGrp="1"/>
          </p:cNvSpPr>
          <p:nvPr>
            <p:ph type="sldNum" sz="quarter" idx="5"/>
          </p:nvPr>
        </p:nvSpPr>
        <p:spPr/>
        <p:txBody>
          <a:bodyPr/>
          <a:lstStyle/>
          <a:p>
            <a:fld id="{44C9E3C8-6409-5244-B7D7-1F5FF8E2C18D}" type="slidenum">
              <a:rPr lang="en-US" smtClean="0"/>
              <a:t>19</a:t>
            </a:fld>
            <a:endParaRPr lang="en-US" dirty="0"/>
          </a:p>
        </p:txBody>
      </p:sp>
    </p:spTree>
    <p:extLst>
      <p:ext uri="{BB962C8B-B14F-4D97-AF65-F5344CB8AC3E}">
        <p14:creationId xmlns:p14="http://schemas.microsoft.com/office/powerpoint/2010/main" val="22503703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Kelly</a:t>
            </a:r>
          </a:p>
        </p:txBody>
      </p:sp>
      <p:sp>
        <p:nvSpPr>
          <p:cNvPr id="4" name="Slide Number Placeholder 3"/>
          <p:cNvSpPr>
            <a:spLocks noGrp="1"/>
          </p:cNvSpPr>
          <p:nvPr>
            <p:ph type="sldNum" sz="quarter" idx="5"/>
          </p:nvPr>
        </p:nvSpPr>
        <p:spPr/>
        <p:txBody>
          <a:bodyPr/>
          <a:lstStyle/>
          <a:p>
            <a:fld id="{44C9E3C8-6409-5244-B7D7-1F5FF8E2C18D}" type="slidenum">
              <a:rPr lang="en-US" smtClean="0"/>
              <a:t>2</a:t>
            </a:fld>
            <a:endParaRPr lang="en-US" dirty="0"/>
          </a:p>
        </p:txBody>
      </p:sp>
    </p:spTree>
    <p:extLst>
      <p:ext uri="{BB962C8B-B14F-4D97-AF65-F5344CB8AC3E}">
        <p14:creationId xmlns:p14="http://schemas.microsoft.com/office/powerpoint/2010/main" val="99558685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Gaby</a:t>
            </a:r>
          </a:p>
        </p:txBody>
      </p:sp>
      <p:sp>
        <p:nvSpPr>
          <p:cNvPr id="4" name="Slide Number Placeholder 3"/>
          <p:cNvSpPr>
            <a:spLocks noGrp="1"/>
          </p:cNvSpPr>
          <p:nvPr>
            <p:ph type="sldNum" sz="quarter" idx="5"/>
          </p:nvPr>
        </p:nvSpPr>
        <p:spPr/>
        <p:txBody>
          <a:bodyPr/>
          <a:lstStyle/>
          <a:p>
            <a:fld id="{44C9E3C8-6409-5244-B7D7-1F5FF8E2C18D}" type="slidenum">
              <a:rPr lang="en-US" smtClean="0"/>
              <a:t>20</a:t>
            </a:fld>
            <a:endParaRPr lang="en-US" dirty="0"/>
          </a:p>
        </p:txBody>
      </p:sp>
    </p:spTree>
    <p:extLst>
      <p:ext uri="{BB962C8B-B14F-4D97-AF65-F5344CB8AC3E}">
        <p14:creationId xmlns:p14="http://schemas.microsoft.com/office/powerpoint/2010/main" val="237416940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Gaby</a:t>
            </a:r>
          </a:p>
        </p:txBody>
      </p:sp>
      <p:sp>
        <p:nvSpPr>
          <p:cNvPr id="4" name="Slide Number Placeholder 3"/>
          <p:cNvSpPr>
            <a:spLocks noGrp="1"/>
          </p:cNvSpPr>
          <p:nvPr>
            <p:ph type="sldNum" sz="quarter" idx="5"/>
          </p:nvPr>
        </p:nvSpPr>
        <p:spPr/>
        <p:txBody>
          <a:bodyPr/>
          <a:lstStyle/>
          <a:p>
            <a:fld id="{44C9E3C8-6409-5244-B7D7-1F5FF8E2C18D}" type="slidenum">
              <a:rPr lang="en-US" smtClean="0"/>
              <a:t>21</a:t>
            </a:fld>
            <a:endParaRPr lang="en-US" dirty="0"/>
          </a:p>
        </p:txBody>
      </p:sp>
    </p:spTree>
    <p:extLst>
      <p:ext uri="{BB962C8B-B14F-4D97-AF65-F5344CB8AC3E}">
        <p14:creationId xmlns:p14="http://schemas.microsoft.com/office/powerpoint/2010/main" val="163107185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Amy</a:t>
            </a:r>
          </a:p>
        </p:txBody>
      </p:sp>
      <p:sp>
        <p:nvSpPr>
          <p:cNvPr id="4" name="Slide Number Placeholder 3"/>
          <p:cNvSpPr>
            <a:spLocks noGrp="1"/>
          </p:cNvSpPr>
          <p:nvPr>
            <p:ph type="sldNum" sz="quarter" idx="5"/>
          </p:nvPr>
        </p:nvSpPr>
        <p:spPr/>
        <p:txBody>
          <a:bodyPr/>
          <a:lstStyle/>
          <a:p>
            <a:fld id="{44C9E3C8-6409-5244-B7D7-1F5FF8E2C18D}" type="slidenum">
              <a:rPr lang="en-US" smtClean="0"/>
              <a:t>22</a:t>
            </a:fld>
            <a:endParaRPr lang="en-US" dirty="0"/>
          </a:p>
        </p:txBody>
      </p:sp>
    </p:spTree>
    <p:extLst>
      <p:ext uri="{BB962C8B-B14F-4D97-AF65-F5344CB8AC3E}">
        <p14:creationId xmlns:p14="http://schemas.microsoft.com/office/powerpoint/2010/main" val="21406088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1f88252dc4_0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1f88252dc4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Kelly</a:t>
            </a:r>
          </a:p>
          <a:p>
            <a:pPr marL="0" lvl="0" indent="0" algn="l" rtl="0">
              <a:spcBef>
                <a:spcPts val="0"/>
              </a:spcBef>
              <a:spcAft>
                <a:spcPts val="0"/>
              </a:spcAft>
              <a:buNone/>
            </a:pPr>
            <a:r>
              <a:rPr lang="en-US" dirty="0"/>
              <a:t>As a group, we brainstormed and thought of these factors that might affect </a:t>
            </a:r>
            <a:r>
              <a:rPr lang="en-US"/>
              <a:t>rent price</a:t>
            </a:r>
            <a:endParaRPr dirty="0"/>
          </a:p>
        </p:txBody>
      </p:sp>
    </p:spTree>
    <p:extLst>
      <p:ext uri="{BB962C8B-B14F-4D97-AF65-F5344CB8AC3E}">
        <p14:creationId xmlns:p14="http://schemas.microsoft.com/office/powerpoint/2010/main" val="20970678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Kelly</a:t>
            </a:r>
          </a:p>
          <a:p>
            <a:r>
              <a:rPr lang="en-US" dirty="0"/>
              <a:t>Brainstorming questions – change the order to match slide</a:t>
            </a:r>
          </a:p>
          <a:p>
            <a:r>
              <a:rPr lang="en-US" dirty="0"/>
              <a:t>Pick 2-3 Qs</a:t>
            </a:r>
          </a:p>
        </p:txBody>
      </p:sp>
      <p:sp>
        <p:nvSpPr>
          <p:cNvPr id="4" name="Slide Number Placeholder 3"/>
          <p:cNvSpPr>
            <a:spLocks noGrp="1"/>
          </p:cNvSpPr>
          <p:nvPr>
            <p:ph type="sldNum" sz="quarter" idx="5"/>
          </p:nvPr>
        </p:nvSpPr>
        <p:spPr/>
        <p:txBody>
          <a:bodyPr/>
          <a:lstStyle/>
          <a:p>
            <a:fld id="{44C9E3C8-6409-5244-B7D7-1F5FF8E2C18D}" type="slidenum">
              <a:rPr lang="en-US" smtClean="0"/>
              <a:t>4</a:t>
            </a:fld>
            <a:endParaRPr lang="en-US" dirty="0"/>
          </a:p>
        </p:txBody>
      </p:sp>
    </p:spTree>
    <p:extLst>
      <p:ext uri="{BB962C8B-B14F-4D97-AF65-F5344CB8AC3E}">
        <p14:creationId xmlns:p14="http://schemas.microsoft.com/office/powerpoint/2010/main" val="39912287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Kelly</a:t>
            </a:r>
          </a:p>
        </p:txBody>
      </p:sp>
      <p:sp>
        <p:nvSpPr>
          <p:cNvPr id="4" name="Slide Number Placeholder 3"/>
          <p:cNvSpPr>
            <a:spLocks noGrp="1"/>
          </p:cNvSpPr>
          <p:nvPr>
            <p:ph type="sldNum" sz="quarter" idx="5"/>
          </p:nvPr>
        </p:nvSpPr>
        <p:spPr/>
        <p:txBody>
          <a:bodyPr/>
          <a:lstStyle/>
          <a:p>
            <a:fld id="{44C9E3C8-6409-5244-B7D7-1F5FF8E2C18D}" type="slidenum">
              <a:rPr lang="en-US" smtClean="0"/>
              <a:t>5</a:t>
            </a:fld>
            <a:endParaRPr lang="en-US" dirty="0"/>
          </a:p>
        </p:txBody>
      </p:sp>
    </p:spTree>
    <p:extLst>
      <p:ext uri="{BB962C8B-B14F-4D97-AF65-F5344CB8AC3E}">
        <p14:creationId xmlns:p14="http://schemas.microsoft.com/office/powerpoint/2010/main" val="42635900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Gaby</a:t>
            </a:r>
          </a:p>
        </p:txBody>
      </p:sp>
      <p:sp>
        <p:nvSpPr>
          <p:cNvPr id="4" name="Slide Number Placeholder 3"/>
          <p:cNvSpPr>
            <a:spLocks noGrp="1"/>
          </p:cNvSpPr>
          <p:nvPr>
            <p:ph type="sldNum" sz="quarter" idx="5"/>
          </p:nvPr>
        </p:nvSpPr>
        <p:spPr/>
        <p:txBody>
          <a:bodyPr/>
          <a:lstStyle/>
          <a:p>
            <a:fld id="{44C9E3C8-6409-5244-B7D7-1F5FF8E2C18D}" type="slidenum">
              <a:rPr lang="en-US" smtClean="0"/>
              <a:t>6</a:t>
            </a:fld>
            <a:endParaRPr lang="en-US" dirty="0"/>
          </a:p>
        </p:txBody>
      </p:sp>
    </p:spTree>
    <p:extLst>
      <p:ext uri="{BB962C8B-B14F-4D97-AF65-F5344CB8AC3E}">
        <p14:creationId xmlns:p14="http://schemas.microsoft.com/office/powerpoint/2010/main" val="5840091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Gaby</a:t>
            </a:r>
          </a:p>
        </p:txBody>
      </p:sp>
      <p:sp>
        <p:nvSpPr>
          <p:cNvPr id="4" name="Slide Number Placeholder 3"/>
          <p:cNvSpPr>
            <a:spLocks noGrp="1"/>
          </p:cNvSpPr>
          <p:nvPr>
            <p:ph type="sldNum" sz="quarter" idx="5"/>
          </p:nvPr>
        </p:nvSpPr>
        <p:spPr/>
        <p:txBody>
          <a:bodyPr/>
          <a:lstStyle/>
          <a:p>
            <a:fld id="{44C9E3C8-6409-5244-B7D7-1F5FF8E2C18D}" type="slidenum">
              <a:rPr lang="en-US" smtClean="0"/>
              <a:t>7</a:t>
            </a:fld>
            <a:endParaRPr lang="en-US" dirty="0"/>
          </a:p>
        </p:txBody>
      </p:sp>
    </p:spTree>
    <p:extLst>
      <p:ext uri="{BB962C8B-B14F-4D97-AF65-F5344CB8AC3E}">
        <p14:creationId xmlns:p14="http://schemas.microsoft.com/office/powerpoint/2010/main" val="156338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Gaby</a:t>
            </a:r>
          </a:p>
          <a:p>
            <a:r>
              <a:rPr lang="en-US" dirty="0"/>
              <a:t>Highly correlated so we chose to use rent as our dependent variable because we have more data points than home values</a:t>
            </a:r>
          </a:p>
          <a:p>
            <a:endParaRPr lang="en-US" dirty="0"/>
          </a:p>
        </p:txBody>
      </p:sp>
      <p:sp>
        <p:nvSpPr>
          <p:cNvPr id="4" name="Slide Number Placeholder 3"/>
          <p:cNvSpPr>
            <a:spLocks noGrp="1"/>
          </p:cNvSpPr>
          <p:nvPr>
            <p:ph type="sldNum" sz="quarter" idx="5"/>
          </p:nvPr>
        </p:nvSpPr>
        <p:spPr/>
        <p:txBody>
          <a:bodyPr/>
          <a:lstStyle/>
          <a:p>
            <a:fld id="{44C9E3C8-6409-5244-B7D7-1F5FF8E2C18D}" type="slidenum">
              <a:rPr lang="en-US" smtClean="0"/>
              <a:t>8</a:t>
            </a:fld>
            <a:endParaRPr lang="en-US" dirty="0"/>
          </a:p>
        </p:txBody>
      </p:sp>
    </p:spTree>
    <p:extLst>
      <p:ext uri="{BB962C8B-B14F-4D97-AF65-F5344CB8AC3E}">
        <p14:creationId xmlns:p14="http://schemas.microsoft.com/office/powerpoint/2010/main" val="37979089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Gaby</a:t>
            </a:r>
          </a:p>
          <a:p>
            <a:r>
              <a:rPr lang="en-US" dirty="0"/>
              <a:t> this will be our dependent variable, so we are showing this</a:t>
            </a:r>
          </a:p>
        </p:txBody>
      </p:sp>
      <p:sp>
        <p:nvSpPr>
          <p:cNvPr id="4" name="Slide Number Placeholder 3"/>
          <p:cNvSpPr>
            <a:spLocks noGrp="1"/>
          </p:cNvSpPr>
          <p:nvPr>
            <p:ph type="sldNum" sz="quarter" idx="5"/>
          </p:nvPr>
        </p:nvSpPr>
        <p:spPr/>
        <p:txBody>
          <a:bodyPr/>
          <a:lstStyle/>
          <a:p>
            <a:fld id="{44C9E3C8-6409-5244-B7D7-1F5FF8E2C18D}" type="slidenum">
              <a:rPr lang="en-US" smtClean="0"/>
              <a:t>9</a:t>
            </a:fld>
            <a:endParaRPr lang="en-US" dirty="0"/>
          </a:p>
        </p:txBody>
      </p:sp>
    </p:spTree>
    <p:extLst>
      <p:ext uri="{BB962C8B-B14F-4D97-AF65-F5344CB8AC3E}">
        <p14:creationId xmlns:p14="http://schemas.microsoft.com/office/powerpoint/2010/main" val="12897434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D33246-EEA3-004A-AC77-16F3F25E2C8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4F614A4-2584-064E-A0BA-F35D08C10A6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7DB01BF-68CC-9146-A6AC-D524A7CA2043}"/>
              </a:ext>
            </a:extLst>
          </p:cNvPr>
          <p:cNvSpPr>
            <a:spLocks noGrp="1"/>
          </p:cNvSpPr>
          <p:nvPr>
            <p:ph type="dt" sz="half" idx="10"/>
          </p:nvPr>
        </p:nvSpPr>
        <p:spPr/>
        <p:txBody>
          <a:bodyPr/>
          <a:lstStyle/>
          <a:p>
            <a:fld id="{295565D6-EDBD-C94B-B621-4EF259B248D0}" type="datetimeFigureOut">
              <a:rPr lang="en-US" smtClean="0"/>
              <a:t>7/4/2019</a:t>
            </a:fld>
            <a:endParaRPr lang="en-US" dirty="0"/>
          </a:p>
        </p:txBody>
      </p:sp>
      <p:sp>
        <p:nvSpPr>
          <p:cNvPr id="5" name="Footer Placeholder 4">
            <a:extLst>
              <a:ext uri="{FF2B5EF4-FFF2-40B4-BE49-F238E27FC236}">
                <a16:creationId xmlns:a16="http://schemas.microsoft.com/office/drawing/2014/main" id="{29183D54-D9E1-DD4B-A8D5-2B8A47BEBA9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ABDAAC6-3A05-4A4D-A0C4-44763883E18A}"/>
              </a:ext>
            </a:extLst>
          </p:cNvPr>
          <p:cNvSpPr>
            <a:spLocks noGrp="1"/>
          </p:cNvSpPr>
          <p:nvPr>
            <p:ph type="sldNum" sz="quarter" idx="12"/>
          </p:nvPr>
        </p:nvSpPr>
        <p:spPr/>
        <p:txBody>
          <a:bodyPr/>
          <a:lstStyle/>
          <a:p>
            <a:fld id="{34FD7D5E-5997-F344-838A-C499DE5EFECC}" type="slidenum">
              <a:rPr lang="en-US" smtClean="0"/>
              <a:t>‹#›</a:t>
            </a:fld>
            <a:endParaRPr lang="en-US" dirty="0"/>
          </a:p>
        </p:txBody>
      </p:sp>
    </p:spTree>
    <p:extLst>
      <p:ext uri="{BB962C8B-B14F-4D97-AF65-F5344CB8AC3E}">
        <p14:creationId xmlns:p14="http://schemas.microsoft.com/office/powerpoint/2010/main" val="33026184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43E0DB-646D-B747-9743-FC15B488C6E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C116A87-C522-BE4A-8F98-EBE94AA0B47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1681B32-114D-2542-9C2D-42FB368816A1}"/>
              </a:ext>
            </a:extLst>
          </p:cNvPr>
          <p:cNvSpPr>
            <a:spLocks noGrp="1"/>
          </p:cNvSpPr>
          <p:nvPr>
            <p:ph type="dt" sz="half" idx="10"/>
          </p:nvPr>
        </p:nvSpPr>
        <p:spPr/>
        <p:txBody>
          <a:bodyPr/>
          <a:lstStyle/>
          <a:p>
            <a:fld id="{295565D6-EDBD-C94B-B621-4EF259B248D0}" type="datetimeFigureOut">
              <a:rPr lang="en-US" smtClean="0"/>
              <a:t>7/4/2019</a:t>
            </a:fld>
            <a:endParaRPr lang="en-US" dirty="0"/>
          </a:p>
        </p:txBody>
      </p:sp>
      <p:sp>
        <p:nvSpPr>
          <p:cNvPr id="5" name="Footer Placeholder 4">
            <a:extLst>
              <a:ext uri="{FF2B5EF4-FFF2-40B4-BE49-F238E27FC236}">
                <a16:creationId xmlns:a16="http://schemas.microsoft.com/office/drawing/2014/main" id="{4BCA8040-1B5B-0148-ADA0-08768869777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23984F2-B2F0-7848-B354-D809F222E198}"/>
              </a:ext>
            </a:extLst>
          </p:cNvPr>
          <p:cNvSpPr>
            <a:spLocks noGrp="1"/>
          </p:cNvSpPr>
          <p:nvPr>
            <p:ph type="sldNum" sz="quarter" idx="12"/>
          </p:nvPr>
        </p:nvSpPr>
        <p:spPr/>
        <p:txBody>
          <a:bodyPr/>
          <a:lstStyle/>
          <a:p>
            <a:fld id="{34FD7D5E-5997-F344-838A-C499DE5EFECC}" type="slidenum">
              <a:rPr lang="en-US" smtClean="0"/>
              <a:t>‹#›</a:t>
            </a:fld>
            <a:endParaRPr lang="en-US" dirty="0"/>
          </a:p>
        </p:txBody>
      </p:sp>
    </p:spTree>
    <p:extLst>
      <p:ext uri="{BB962C8B-B14F-4D97-AF65-F5344CB8AC3E}">
        <p14:creationId xmlns:p14="http://schemas.microsoft.com/office/powerpoint/2010/main" val="24483023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EF44F69-A67C-E840-9F0E-FE34FDC9575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F8559D5-7ED7-B84A-AADB-6A78E33FD71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B30DEDE-1F7F-404C-9C51-12404B69A6F5}"/>
              </a:ext>
            </a:extLst>
          </p:cNvPr>
          <p:cNvSpPr>
            <a:spLocks noGrp="1"/>
          </p:cNvSpPr>
          <p:nvPr>
            <p:ph type="dt" sz="half" idx="10"/>
          </p:nvPr>
        </p:nvSpPr>
        <p:spPr/>
        <p:txBody>
          <a:bodyPr/>
          <a:lstStyle/>
          <a:p>
            <a:fld id="{295565D6-EDBD-C94B-B621-4EF259B248D0}" type="datetimeFigureOut">
              <a:rPr lang="en-US" smtClean="0"/>
              <a:t>7/4/2019</a:t>
            </a:fld>
            <a:endParaRPr lang="en-US" dirty="0"/>
          </a:p>
        </p:txBody>
      </p:sp>
      <p:sp>
        <p:nvSpPr>
          <p:cNvPr id="5" name="Footer Placeholder 4">
            <a:extLst>
              <a:ext uri="{FF2B5EF4-FFF2-40B4-BE49-F238E27FC236}">
                <a16:creationId xmlns:a16="http://schemas.microsoft.com/office/drawing/2014/main" id="{96A10443-8912-1844-B844-0D95547E5C0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14868B4-F0D3-ED49-ACDD-3E874AEC6F80}"/>
              </a:ext>
            </a:extLst>
          </p:cNvPr>
          <p:cNvSpPr>
            <a:spLocks noGrp="1"/>
          </p:cNvSpPr>
          <p:nvPr>
            <p:ph type="sldNum" sz="quarter" idx="12"/>
          </p:nvPr>
        </p:nvSpPr>
        <p:spPr/>
        <p:txBody>
          <a:bodyPr/>
          <a:lstStyle/>
          <a:p>
            <a:fld id="{34FD7D5E-5997-F344-838A-C499DE5EFECC}" type="slidenum">
              <a:rPr lang="en-US" smtClean="0"/>
              <a:t>‹#›</a:t>
            </a:fld>
            <a:endParaRPr lang="en-US" dirty="0"/>
          </a:p>
        </p:txBody>
      </p:sp>
    </p:spTree>
    <p:extLst>
      <p:ext uri="{BB962C8B-B14F-4D97-AF65-F5344CB8AC3E}">
        <p14:creationId xmlns:p14="http://schemas.microsoft.com/office/powerpoint/2010/main" val="110397855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39"/>
        <p:cNvGrpSpPr/>
        <p:nvPr/>
      </p:nvGrpSpPr>
      <p:grpSpPr>
        <a:xfrm>
          <a:off x="0" y="0"/>
          <a:ext cx="0" cy="0"/>
          <a:chOff x="0" y="0"/>
          <a:chExt cx="0" cy="0"/>
        </a:xfrm>
      </p:grpSpPr>
      <p:sp>
        <p:nvSpPr>
          <p:cNvPr id="40" name="Google Shape;40;p5"/>
          <p:cNvSpPr/>
          <p:nvPr/>
        </p:nvSpPr>
        <p:spPr>
          <a:xfrm>
            <a:off x="0" y="0"/>
            <a:ext cx="12192000" cy="6504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grpSp>
        <p:nvGrpSpPr>
          <p:cNvPr id="41" name="Google Shape;41;p5"/>
          <p:cNvGrpSpPr/>
          <p:nvPr/>
        </p:nvGrpSpPr>
        <p:grpSpPr>
          <a:xfrm>
            <a:off x="1107190" y="1588342"/>
            <a:ext cx="994351" cy="61101"/>
            <a:chOff x="4580561" y="2589004"/>
            <a:chExt cx="1064464" cy="25200"/>
          </a:xfrm>
        </p:grpSpPr>
        <p:sp>
          <p:nvSpPr>
            <p:cNvPr id="42" name="Google Shape;42;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43" name="Google Shape;43;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grpSp>
      <p:sp>
        <p:nvSpPr>
          <p:cNvPr id="44" name="Google Shape;44;p5"/>
          <p:cNvSpPr txBox="1">
            <a:spLocks noGrp="1"/>
          </p:cNvSpPr>
          <p:nvPr>
            <p:ph type="title"/>
          </p:nvPr>
        </p:nvSpPr>
        <p:spPr>
          <a:xfrm>
            <a:off x="972600" y="1758200"/>
            <a:ext cx="10251600" cy="7136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2600"/>
              <a:buNone/>
              <a:defRPr sz="3467">
                <a:solidFill>
                  <a:schemeClr val="dk2"/>
                </a:solidFill>
              </a:defRPr>
            </a:lvl1pPr>
            <a:lvl2pPr lvl="1">
              <a:spcBef>
                <a:spcPts val="0"/>
              </a:spcBef>
              <a:spcAft>
                <a:spcPts val="0"/>
              </a:spcAft>
              <a:buClr>
                <a:schemeClr val="dk2"/>
              </a:buClr>
              <a:buSzPts val="2600"/>
              <a:buNone/>
              <a:defRPr sz="3467">
                <a:solidFill>
                  <a:schemeClr val="dk2"/>
                </a:solidFill>
              </a:defRPr>
            </a:lvl2pPr>
            <a:lvl3pPr lvl="2">
              <a:spcBef>
                <a:spcPts val="0"/>
              </a:spcBef>
              <a:spcAft>
                <a:spcPts val="0"/>
              </a:spcAft>
              <a:buClr>
                <a:schemeClr val="dk2"/>
              </a:buClr>
              <a:buSzPts val="2600"/>
              <a:buNone/>
              <a:defRPr sz="3467">
                <a:solidFill>
                  <a:schemeClr val="dk2"/>
                </a:solidFill>
              </a:defRPr>
            </a:lvl3pPr>
            <a:lvl4pPr lvl="3">
              <a:spcBef>
                <a:spcPts val="0"/>
              </a:spcBef>
              <a:spcAft>
                <a:spcPts val="0"/>
              </a:spcAft>
              <a:buClr>
                <a:schemeClr val="dk2"/>
              </a:buClr>
              <a:buSzPts val="2600"/>
              <a:buNone/>
              <a:defRPr sz="3467">
                <a:solidFill>
                  <a:schemeClr val="dk2"/>
                </a:solidFill>
              </a:defRPr>
            </a:lvl4pPr>
            <a:lvl5pPr lvl="4">
              <a:spcBef>
                <a:spcPts val="0"/>
              </a:spcBef>
              <a:spcAft>
                <a:spcPts val="0"/>
              </a:spcAft>
              <a:buClr>
                <a:schemeClr val="dk2"/>
              </a:buClr>
              <a:buSzPts val="2600"/>
              <a:buNone/>
              <a:defRPr sz="3467">
                <a:solidFill>
                  <a:schemeClr val="dk2"/>
                </a:solidFill>
              </a:defRPr>
            </a:lvl5pPr>
            <a:lvl6pPr lvl="5">
              <a:spcBef>
                <a:spcPts val="0"/>
              </a:spcBef>
              <a:spcAft>
                <a:spcPts val="0"/>
              </a:spcAft>
              <a:buClr>
                <a:schemeClr val="dk2"/>
              </a:buClr>
              <a:buSzPts val="2600"/>
              <a:buNone/>
              <a:defRPr sz="3467">
                <a:solidFill>
                  <a:schemeClr val="dk2"/>
                </a:solidFill>
              </a:defRPr>
            </a:lvl6pPr>
            <a:lvl7pPr lvl="6">
              <a:spcBef>
                <a:spcPts val="0"/>
              </a:spcBef>
              <a:spcAft>
                <a:spcPts val="0"/>
              </a:spcAft>
              <a:buClr>
                <a:schemeClr val="dk2"/>
              </a:buClr>
              <a:buSzPts val="2600"/>
              <a:buNone/>
              <a:defRPr sz="3467">
                <a:solidFill>
                  <a:schemeClr val="dk2"/>
                </a:solidFill>
              </a:defRPr>
            </a:lvl7pPr>
            <a:lvl8pPr lvl="7">
              <a:spcBef>
                <a:spcPts val="0"/>
              </a:spcBef>
              <a:spcAft>
                <a:spcPts val="0"/>
              </a:spcAft>
              <a:buClr>
                <a:schemeClr val="dk2"/>
              </a:buClr>
              <a:buSzPts val="2600"/>
              <a:buNone/>
              <a:defRPr sz="3467">
                <a:solidFill>
                  <a:schemeClr val="dk2"/>
                </a:solidFill>
              </a:defRPr>
            </a:lvl8pPr>
            <a:lvl9pPr lvl="8">
              <a:spcBef>
                <a:spcPts val="0"/>
              </a:spcBef>
              <a:spcAft>
                <a:spcPts val="0"/>
              </a:spcAft>
              <a:buClr>
                <a:schemeClr val="dk2"/>
              </a:buClr>
              <a:buSzPts val="2600"/>
              <a:buNone/>
              <a:defRPr sz="3467">
                <a:solidFill>
                  <a:schemeClr val="dk2"/>
                </a:solidFill>
              </a:defRPr>
            </a:lvl9pPr>
          </a:lstStyle>
          <a:p>
            <a:endParaRPr/>
          </a:p>
        </p:txBody>
      </p:sp>
      <p:sp>
        <p:nvSpPr>
          <p:cNvPr id="45" name="Google Shape;45;p5"/>
          <p:cNvSpPr txBox="1">
            <a:spLocks noGrp="1"/>
          </p:cNvSpPr>
          <p:nvPr>
            <p:ph type="body" idx="1"/>
          </p:nvPr>
        </p:nvSpPr>
        <p:spPr>
          <a:xfrm>
            <a:off x="972600" y="2771833"/>
            <a:ext cx="10251600" cy="3014800"/>
          </a:xfrm>
          <a:prstGeom prst="rect">
            <a:avLst/>
          </a:prstGeom>
        </p:spPr>
        <p:txBody>
          <a:bodyPr spcFirstLastPara="1" wrap="square" lIns="91425" tIns="91425" rIns="91425" bIns="91425" anchor="t" anchorCtr="0"/>
          <a:lstStyle>
            <a:lvl1pPr marL="609585" lvl="0" indent="-414856">
              <a:spcBef>
                <a:spcPts val="0"/>
              </a:spcBef>
              <a:spcAft>
                <a:spcPts val="0"/>
              </a:spcAft>
              <a:buSzPts val="1300"/>
              <a:buChar char="●"/>
              <a:defRPr/>
            </a:lvl1pPr>
            <a:lvl2pPr marL="1219170" lvl="1" indent="-397923">
              <a:spcBef>
                <a:spcPts val="2133"/>
              </a:spcBef>
              <a:spcAft>
                <a:spcPts val="0"/>
              </a:spcAft>
              <a:buSzPts val="1100"/>
              <a:buChar char="○"/>
              <a:defRPr/>
            </a:lvl2pPr>
            <a:lvl3pPr marL="1828754" lvl="2" indent="-397923">
              <a:spcBef>
                <a:spcPts val="2133"/>
              </a:spcBef>
              <a:spcAft>
                <a:spcPts val="0"/>
              </a:spcAft>
              <a:buSzPts val="1100"/>
              <a:buChar char="■"/>
              <a:defRPr/>
            </a:lvl3pPr>
            <a:lvl4pPr marL="2438339" lvl="3" indent="-397923">
              <a:spcBef>
                <a:spcPts val="2133"/>
              </a:spcBef>
              <a:spcAft>
                <a:spcPts val="0"/>
              </a:spcAft>
              <a:buSzPts val="1100"/>
              <a:buChar char="●"/>
              <a:defRPr/>
            </a:lvl4pPr>
            <a:lvl5pPr marL="3047924" lvl="4" indent="-397923">
              <a:spcBef>
                <a:spcPts val="2133"/>
              </a:spcBef>
              <a:spcAft>
                <a:spcPts val="0"/>
              </a:spcAft>
              <a:buSzPts val="1100"/>
              <a:buChar char="○"/>
              <a:defRPr/>
            </a:lvl5pPr>
            <a:lvl6pPr marL="3657509" lvl="5" indent="-397923">
              <a:spcBef>
                <a:spcPts val="2133"/>
              </a:spcBef>
              <a:spcAft>
                <a:spcPts val="0"/>
              </a:spcAft>
              <a:buSzPts val="1100"/>
              <a:buChar char="■"/>
              <a:defRPr/>
            </a:lvl6pPr>
            <a:lvl7pPr marL="4267093" lvl="6" indent="-397923">
              <a:spcBef>
                <a:spcPts val="2133"/>
              </a:spcBef>
              <a:spcAft>
                <a:spcPts val="0"/>
              </a:spcAft>
              <a:buSzPts val="1100"/>
              <a:buChar char="●"/>
              <a:defRPr/>
            </a:lvl7pPr>
            <a:lvl8pPr marL="4876678" lvl="7" indent="-397923">
              <a:spcBef>
                <a:spcPts val="2133"/>
              </a:spcBef>
              <a:spcAft>
                <a:spcPts val="0"/>
              </a:spcAft>
              <a:buSzPts val="1100"/>
              <a:buChar char="○"/>
              <a:defRPr/>
            </a:lvl8pPr>
            <a:lvl9pPr marL="5486263" lvl="8" indent="-397923">
              <a:spcBef>
                <a:spcPts val="2133"/>
              </a:spcBef>
              <a:spcAft>
                <a:spcPts val="2133"/>
              </a:spcAft>
              <a:buSzPts val="1100"/>
              <a:buChar char="■"/>
              <a:defRPr/>
            </a:lvl9pPr>
          </a:lstStyle>
          <a:p>
            <a:endParaRPr/>
          </a:p>
        </p:txBody>
      </p:sp>
      <p:sp>
        <p:nvSpPr>
          <p:cNvPr id="46" name="Google Shape;46;p5"/>
          <p:cNvSpPr txBox="1">
            <a:spLocks noGrp="1"/>
          </p:cNvSpPr>
          <p:nvPr>
            <p:ph type="sldNum" idx="12"/>
          </p:nvPr>
        </p:nvSpPr>
        <p:spPr>
          <a:xfrm>
            <a:off x="11381736" y="6333135"/>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GB" smtClean="0"/>
              <a:pPr/>
              <a:t>‹#›</a:t>
            </a:fld>
            <a:endParaRPr lang="en-GB" dirty="0"/>
          </a:p>
        </p:txBody>
      </p:sp>
      <p:sp>
        <p:nvSpPr>
          <p:cNvPr id="47" name="Google Shape;47;p5">
            <a:hlinkClick r:id="rId2" action="ppaction://hlinksldjump"/>
          </p:cNvPr>
          <p:cNvSpPr/>
          <p:nvPr/>
        </p:nvSpPr>
        <p:spPr>
          <a:xfrm>
            <a:off x="11040600" y="0"/>
            <a:ext cx="1151200" cy="6056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cxnSp>
        <p:nvCxnSpPr>
          <p:cNvPr id="48" name="Google Shape;48;p5">
            <a:hlinkClick r:id="rId2" action="ppaction://hlinksldjump"/>
          </p:cNvPr>
          <p:cNvCxnSpPr/>
          <p:nvPr/>
        </p:nvCxnSpPr>
        <p:spPr>
          <a:xfrm>
            <a:off x="11465089" y="288467"/>
            <a:ext cx="288400" cy="0"/>
          </a:xfrm>
          <a:prstGeom prst="straightConnector1">
            <a:avLst/>
          </a:prstGeom>
          <a:noFill/>
          <a:ln w="9525" cap="flat" cmpd="sng">
            <a:solidFill>
              <a:srgbClr val="B7B7B7"/>
            </a:solidFill>
            <a:prstDash val="solid"/>
            <a:round/>
            <a:headEnd type="none" w="med" len="med"/>
            <a:tailEnd type="none" w="med" len="med"/>
          </a:ln>
        </p:spPr>
      </p:cxnSp>
      <p:cxnSp>
        <p:nvCxnSpPr>
          <p:cNvPr id="49" name="Google Shape;49;p5">
            <a:hlinkClick r:id="rId2" action="ppaction://hlinksldjump"/>
          </p:cNvPr>
          <p:cNvCxnSpPr/>
          <p:nvPr/>
        </p:nvCxnSpPr>
        <p:spPr>
          <a:xfrm>
            <a:off x="11465089" y="333517"/>
            <a:ext cx="288400" cy="0"/>
          </a:xfrm>
          <a:prstGeom prst="straightConnector1">
            <a:avLst/>
          </a:prstGeom>
          <a:noFill/>
          <a:ln w="9525" cap="flat" cmpd="sng">
            <a:solidFill>
              <a:srgbClr val="B7B7B7"/>
            </a:solidFill>
            <a:prstDash val="solid"/>
            <a:round/>
            <a:headEnd type="none" w="med" len="med"/>
            <a:tailEnd type="none" w="med" len="med"/>
          </a:ln>
        </p:spPr>
      </p:cxnSp>
      <p:cxnSp>
        <p:nvCxnSpPr>
          <p:cNvPr id="50" name="Google Shape;50;p5">
            <a:hlinkClick r:id="rId2" action="ppaction://hlinksldjump"/>
          </p:cNvPr>
          <p:cNvCxnSpPr/>
          <p:nvPr/>
        </p:nvCxnSpPr>
        <p:spPr>
          <a:xfrm>
            <a:off x="11465089" y="378567"/>
            <a:ext cx="288400" cy="0"/>
          </a:xfrm>
          <a:prstGeom prst="straightConnector1">
            <a:avLst/>
          </a:prstGeom>
          <a:noFill/>
          <a:ln w="9525" cap="flat" cmpd="sng">
            <a:solidFill>
              <a:srgbClr val="B7B7B7"/>
            </a:solidFill>
            <a:prstDash val="solid"/>
            <a:round/>
            <a:headEnd type="none" w="med" len="med"/>
            <a:tailEnd type="none" w="med" len="med"/>
          </a:ln>
        </p:spPr>
      </p:cxnSp>
    </p:spTree>
    <p:extLst>
      <p:ext uri="{BB962C8B-B14F-4D97-AF65-F5344CB8AC3E}">
        <p14:creationId xmlns:p14="http://schemas.microsoft.com/office/powerpoint/2010/main" val="17616685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F02743-2EB8-1544-8053-7FE78D09888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E219F94-08BB-0A45-BD87-500EE30EDC5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ADD4760-48CC-9245-B5E8-484ED0D8E10C}"/>
              </a:ext>
            </a:extLst>
          </p:cNvPr>
          <p:cNvSpPr>
            <a:spLocks noGrp="1"/>
          </p:cNvSpPr>
          <p:nvPr>
            <p:ph type="dt" sz="half" idx="10"/>
          </p:nvPr>
        </p:nvSpPr>
        <p:spPr/>
        <p:txBody>
          <a:bodyPr/>
          <a:lstStyle/>
          <a:p>
            <a:fld id="{295565D6-EDBD-C94B-B621-4EF259B248D0}" type="datetimeFigureOut">
              <a:rPr lang="en-US" smtClean="0"/>
              <a:t>7/4/2019</a:t>
            </a:fld>
            <a:endParaRPr lang="en-US" dirty="0"/>
          </a:p>
        </p:txBody>
      </p:sp>
      <p:sp>
        <p:nvSpPr>
          <p:cNvPr id="5" name="Footer Placeholder 4">
            <a:extLst>
              <a:ext uri="{FF2B5EF4-FFF2-40B4-BE49-F238E27FC236}">
                <a16:creationId xmlns:a16="http://schemas.microsoft.com/office/drawing/2014/main" id="{A09F7276-1A37-1546-A2C0-5C09993B780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092453F-010E-8540-9A8F-E9ADE4E1D23D}"/>
              </a:ext>
            </a:extLst>
          </p:cNvPr>
          <p:cNvSpPr>
            <a:spLocks noGrp="1"/>
          </p:cNvSpPr>
          <p:nvPr>
            <p:ph type="sldNum" sz="quarter" idx="12"/>
          </p:nvPr>
        </p:nvSpPr>
        <p:spPr/>
        <p:txBody>
          <a:bodyPr/>
          <a:lstStyle/>
          <a:p>
            <a:fld id="{34FD7D5E-5997-F344-838A-C499DE5EFECC}" type="slidenum">
              <a:rPr lang="en-US" smtClean="0"/>
              <a:t>‹#›</a:t>
            </a:fld>
            <a:endParaRPr lang="en-US" dirty="0"/>
          </a:p>
        </p:txBody>
      </p:sp>
    </p:spTree>
    <p:extLst>
      <p:ext uri="{BB962C8B-B14F-4D97-AF65-F5344CB8AC3E}">
        <p14:creationId xmlns:p14="http://schemas.microsoft.com/office/powerpoint/2010/main" val="10733800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D51A1D-F667-074B-ACD2-8328FDB01D5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076567F-17ED-7E4F-A708-7CF07A40A42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4D33844-88AA-C445-97A4-49EE02D4E7C5}"/>
              </a:ext>
            </a:extLst>
          </p:cNvPr>
          <p:cNvSpPr>
            <a:spLocks noGrp="1"/>
          </p:cNvSpPr>
          <p:nvPr>
            <p:ph type="dt" sz="half" idx="10"/>
          </p:nvPr>
        </p:nvSpPr>
        <p:spPr/>
        <p:txBody>
          <a:bodyPr/>
          <a:lstStyle/>
          <a:p>
            <a:fld id="{295565D6-EDBD-C94B-B621-4EF259B248D0}" type="datetimeFigureOut">
              <a:rPr lang="en-US" smtClean="0"/>
              <a:t>7/4/2019</a:t>
            </a:fld>
            <a:endParaRPr lang="en-US" dirty="0"/>
          </a:p>
        </p:txBody>
      </p:sp>
      <p:sp>
        <p:nvSpPr>
          <p:cNvPr id="5" name="Footer Placeholder 4">
            <a:extLst>
              <a:ext uri="{FF2B5EF4-FFF2-40B4-BE49-F238E27FC236}">
                <a16:creationId xmlns:a16="http://schemas.microsoft.com/office/drawing/2014/main" id="{8CBD800E-BC1F-3B42-BA85-3746E51D4F5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A17B521-F22B-1041-BE88-F03AC1F3286F}"/>
              </a:ext>
            </a:extLst>
          </p:cNvPr>
          <p:cNvSpPr>
            <a:spLocks noGrp="1"/>
          </p:cNvSpPr>
          <p:nvPr>
            <p:ph type="sldNum" sz="quarter" idx="12"/>
          </p:nvPr>
        </p:nvSpPr>
        <p:spPr/>
        <p:txBody>
          <a:bodyPr/>
          <a:lstStyle/>
          <a:p>
            <a:fld id="{34FD7D5E-5997-F344-838A-C499DE5EFECC}" type="slidenum">
              <a:rPr lang="en-US" smtClean="0"/>
              <a:t>‹#›</a:t>
            </a:fld>
            <a:endParaRPr lang="en-US" dirty="0"/>
          </a:p>
        </p:txBody>
      </p:sp>
    </p:spTree>
    <p:extLst>
      <p:ext uri="{BB962C8B-B14F-4D97-AF65-F5344CB8AC3E}">
        <p14:creationId xmlns:p14="http://schemas.microsoft.com/office/powerpoint/2010/main" val="3512410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D55219-A707-294F-AE31-D4B9BA25C48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6F834C9-4A48-EC4F-A2B8-993ED7BFAF5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03D2FAB-8074-5949-A0FB-8CC33096154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BFFEF00-FB5F-3648-8145-13F1124812CD}"/>
              </a:ext>
            </a:extLst>
          </p:cNvPr>
          <p:cNvSpPr>
            <a:spLocks noGrp="1"/>
          </p:cNvSpPr>
          <p:nvPr>
            <p:ph type="dt" sz="half" idx="10"/>
          </p:nvPr>
        </p:nvSpPr>
        <p:spPr/>
        <p:txBody>
          <a:bodyPr/>
          <a:lstStyle/>
          <a:p>
            <a:fld id="{295565D6-EDBD-C94B-B621-4EF259B248D0}" type="datetimeFigureOut">
              <a:rPr lang="en-US" smtClean="0"/>
              <a:t>7/4/2019</a:t>
            </a:fld>
            <a:endParaRPr lang="en-US" dirty="0"/>
          </a:p>
        </p:txBody>
      </p:sp>
      <p:sp>
        <p:nvSpPr>
          <p:cNvPr id="6" name="Footer Placeholder 5">
            <a:extLst>
              <a:ext uri="{FF2B5EF4-FFF2-40B4-BE49-F238E27FC236}">
                <a16:creationId xmlns:a16="http://schemas.microsoft.com/office/drawing/2014/main" id="{EC3DBFB7-EE78-A04C-B02E-D8F9569B60E0}"/>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C6335DC-0C4F-7440-857E-EAC8C63C099A}"/>
              </a:ext>
            </a:extLst>
          </p:cNvPr>
          <p:cNvSpPr>
            <a:spLocks noGrp="1"/>
          </p:cNvSpPr>
          <p:nvPr>
            <p:ph type="sldNum" sz="quarter" idx="12"/>
          </p:nvPr>
        </p:nvSpPr>
        <p:spPr/>
        <p:txBody>
          <a:bodyPr/>
          <a:lstStyle/>
          <a:p>
            <a:fld id="{34FD7D5E-5997-F344-838A-C499DE5EFECC}" type="slidenum">
              <a:rPr lang="en-US" smtClean="0"/>
              <a:t>‹#›</a:t>
            </a:fld>
            <a:endParaRPr lang="en-US" dirty="0"/>
          </a:p>
        </p:txBody>
      </p:sp>
    </p:spTree>
    <p:extLst>
      <p:ext uri="{BB962C8B-B14F-4D97-AF65-F5344CB8AC3E}">
        <p14:creationId xmlns:p14="http://schemas.microsoft.com/office/powerpoint/2010/main" val="12169545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6F39E2-D654-2447-AF10-5BFB59C5CAB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06D65E0-F024-064B-9FE9-F3C972BC2DC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E5A72C6-4850-7547-8763-64B2DFDB68F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FDDBF5D-9647-DC4B-B78A-12C5E1FC01C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C0FAB33-E31A-5247-BD19-7011C94C4D9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07C90FF-0F5E-0F4F-84C3-3203CE064CD5}"/>
              </a:ext>
            </a:extLst>
          </p:cNvPr>
          <p:cNvSpPr>
            <a:spLocks noGrp="1"/>
          </p:cNvSpPr>
          <p:nvPr>
            <p:ph type="dt" sz="half" idx="10"/>
          </p:nvPr>
        </p:nvSpPr>
        <p:spPr/>
        <p:txBody>
          <a:bodyPr/>
          <a:lstStyle/>
          <a:p>
            <a:fld id="{295565D6-EDBD-C94B-B621-4EF259B248D0}" type="datetimeFigureOut">
              <a:rPr lang="en-US" smtClean="0"/>
              <a:t>7/4/2019</a:t>
            </a:fld>
            <a:endParaRPr lang="en-US" dirty="0"/>
          </a:p>
        </p:txBody>
      </p:sp>
      <p:sp>
        <p:nvSpPr>
          <p:cNvPr id="8" name="Footer Placeholder 7">
            <a:extLst>
              <a:ext uri="{FF2B5EF4-FFF2-40B4-BE49-F238E27FC236}">
                <a16:creationId xmlns:a16="http://schemas.microsoft.com/office/drawing/2014/main" id="{530B3012-A80D-2441-BC01-B115A393DD8A}"/>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BB99D71E-9DE3-154C-BBBB-5BF891A1D311}"/>
              </a:ext>
            </a:extLst>
          </p:cNvPr>
          <p:cNvSpPr>
            <a:spLocks noGrp="1"/>
          </p:cNvSpPr>
          <p:nvPr>
            <p:ph type="sldNum" sz="quarter" idx="12"/>
          </p:nvPr>
        </p:nvSpPr>
        <p:spPr/>
        <p:txBody>
          <a:bodyPr/>
          <a:lstStyle/>
          <a:p>
            <a:fld id="{34FD7D5E-5997-F344-838A-C499DE5EFECC}" type="slidenum">
              <a:rPr lang="en-US" smtClean="0"/>
              <a:t>‹#›</a:t>
            </a:fld>
            <a:endParaRPr lang="en-US" dirty="0"/>
          </a:p>
        </p:txBody>
      </p:sp>
    </p:spTree>
    <p:extLst>
      <p:ext uri="{BB962C8B-B14F-4D97-AF65-F5344CB8AC3E}">
        <p14:creationId xmlns:p14="http://schemas.microsoft.com/office/powerpoint/2010/main" val="3994651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472652-4651-C64C-911D-3BA8042E904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088F557-8ABA-7C45-8EA7-28BFCD7DFFE3}"/>
              </a:ext>
            </a:extLst>
          </p:cNvPr>
          <p:cNvSpPr>
            <a:spLocks noGrp="1"/>
          </p:cNvSpPr>
          <p:nvPr>
            <p:ph type="dt" sz="half" idx="10"/>
          </p:nvPr>
        </p:nvSpPr>
        <p:spPr/>
        <p:txBody>
          <a:bodyPr/>
          <a:lstStyle/>
          <a:p>
            <a:fld id="{295565D6-EDBD-C94B-B621-4EF259B248D0}" type="datetimeFigureOut">
              <a:rPr lang="en-US" smtClean="0"/>
              <a:t>7/4/2019</a:t>
            </a:fld>
            <a:endParaRPr lang="en-US" dirty="0"/>
          </a:p>
        </p:txBody>
      </p:sp>
      <p:sp>
        <p:nvSpPr>
          <p:cNvPr id="4" name="Footer Placeholder 3">
            <a:extLst>
              <a:ext uri="{FF2B5EF4-FFF2-40B4-BE49-F238E27FC236}">
                <a16:creationId xmlns:a16="http://schemas.microsoft.com/office/drawing/2014/main" id="{A91D3B0F-2FD4-6D4D-8BE8-C99F38354E7E}"/>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EC5344F7-B434-3649-8801-AF251B13E8F7}"/>
              </a:ext>
            </a:extLst>
          </p:cNvPr>
          <p:cNvSpPr>
            <a:spLocks noGrp="1"/>
          </p:cNvSpPr>
          <p:nvPr>
            <p:ph type="sldNum" sz="quarter" idx="12"/>
          </p:nvPr>
        </p:nvSpPr>
        <p:spPr/>
        <p:txBody>
          <a:bodyPr/>
          <a:lstStyle/>
          <a:p>
            <a:fld id="{34FD7D5E-5997-F344-838A-C499DE5EFECC}" type="slidenum">
              <a:rPr lang="en-US" smtClean="0"/>
              <a:t>‹#›</a:t>
            </a:fld>
            <a:endParaRPr lang="en-US" dirty="0"/>
          </a:p>
        </p:txBody>
      </p:sp>
    </p:spTree>
    <p:extLst>
      <p:ext uri="{BB962C8B-B14F-4D97-AF65-F5344CB8AC3E}">
        <p14:creationId xmlns:p14="http://schemas.microsoft.com/office/powerpoint/2010/main" val="32703148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CA8EC61-F55E-AD45-B067-3BCFBC4DD23D}"/>
              </a:ext>
            </a:extLst>
          </p:cNvPr>
          <p:cNvSpPr>
            <a:spLocks noGrp="1"/>
          </p:cNvSpPr>
          <p:nvPr>
            <p:ph type="dt" sz="half" idx="10"/>
          </p:nvPr>
        </p:nvSpPr>
        <p:spPr/>
        <p:txBody>
          <a:bodyPr/>
          <a:lstStyle/>
          <a:p>
            <a:fld id="{295565D6-EDBD-C94B-B621-4EF259B248D0}" type="datetimeFigureOut">
              <a:rPr lang="en-US" smtClean="0"/>
              <a:t>7/4/2019</a:t>
            </a:fld>
            <a:endParaRPr lang="en-US" dirty="0"/>
          </a:p>
        </p:txBody>
      </p:sp>
      <p:sp>
        <p:nvSpPr>
          <p:cNvPr id="3" name="Footer Placeholder 2">
            <a:extLst>
              <a:ext uri="{FF2B5EF4-FFF2-40B4-BE49-F238E27FC236}">
                <a16:creationId xmlns:a16="http://schemas.microsoft.com/office/drawing/2014/main" id="{554BA0A2-F43B-AB4D-B858-4AB4BFA3E766}"/>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F9498C74-A505-7D40-BD90-9192FFE99E9D}"/>
              </a:ext>
            </a:extLst>
          </p:cNvPr>
          <p:cNvSpPr>
            <a:spLocks noGrp="1"/>
          </p:cNvSpPr>
          <p:nvPr>
            <p:ph type="sldNum" sz="quarter" idx="12"/>
          </p:nvPr>
        </p:nvSpPr>
        <p:spPr/>
        <p:txBody>
          <a:bodyPr/>
          <a:lstStyle/>
          <a:p>
            <a:fld id="{34FD7D5E-5997-F344-838A-C499DE5EFECC}" type="slidenum">
              <a:rPr lang="en-US" smtClean="0"/>
              <a:t>‹#›</a:t>
            </a:fld>
            <a:endParaRPr lang="en-US" dirty="0"/>
          </a:p>
        </p:txBody>
      </p:sp>
    </p:spTree>
    <p:extLst>
      <p:ext uri="{BB962C8B-B14F-4D97-AF65-F5344CB8AC3E}">
        <p14:creationId xmlns:p14="http://schemas.microsoft.com/office/powerpoint/2010/main" val="16292846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75002F-9611-A245-904C-3D05F89C3D5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9F42902-8F69-834D-98D5-E8A6023B6EB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6747270-6287-AF43-9A31-13FA52FBA55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B9DCEAB-39AA-FC45-A306-9150E4CD0755}"/>
              </a:ext>
            </a:extLst>
          </p:cNvPr>
          <p:cNvSpPr>
            <a:spLocks noGrp="1"/>
          </p:cNvSpPr>
          <p:nvPr>
            <p:ph type="dt" sz="half" idx="10"/>
          </p:nvPr>
        </p:nvSpPr>
        <p:spPr/>
        <p:txBody>
          <a:bodyPr/>
          <a:lstStyle/>
          <a:p>
            <a:fld id="{295565D6-EDBD-C94B-B621-4EF259B248D0}" type="datetimeFigureOut">
              <a:rPr lang="en-US" smtClean="0"/>
              <a:t>7/4/2019</a:t>
            </a:fld>
            <a:endParaRPr lang="en-US" dirty="0"/>
          </a:p>
        </p:txBody>
      </p:sp>
      <p:sp>
        <p:nvSpPr>
          <p:cNvPr id="6" name="Footer Placeholder 5">
            <a:extLst>
              <a:ext uri="{FF2B5EF4-FFF2-40B4-BE49-F238E27FC236}">
                <a16:creationId xmlns:a16="http://schemas.microsoft.com/office/drawing/2014/main" id="{E5946DC1-F5AE-A645-A558-7669D09CA77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2E06AF5A-761C-C24E-BF19-3E16EEBD549F}"/>
              </a:ext>
            </a:extLst>
          </p:cNvPr>
          <p:cNvSpPr>
            <a:spLocks noGrp="1"/>
          </p:cNvSpPr>
          <p:nvPr>
            <p:ph type="sldNum" sz="quarter" idx="12"/>
          </p:nvPr>
        </p:nvSpPr>
        <p:spPr/>
        <p:txBody>
          <a:bodyPr/>
          <a:lstStyle/>
          <a:p>
            <a:fld id="{34FD7D5E-5997-F344-838A-C499DE5EFECC}" type="slidenum">
              <a:rPr lang="en-US" smtClean="0"/>
              <a:t>‹#›</a:t>
            </a:fld>
            <a:endParaRPr lang="en-US" dirty="0"/>
          </a:p>
        </p:txBody>
      </p:sp>
    </p:spTree>
    <p:extLst>
      <p:ext uri="{BB962C8B-B14F-4D97-AF65-F5344CB8AC3E}">
        <p14:creationId xmlns:p14="http://schemas.microsoft.com/office/powerpoint/2010/main" val="25741550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471AD-549A-8046-8FF3-CFFDA98B330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425F8FE-486A-7C40-8FE0-5101F6BE9C9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8542F354-A137-B946-9473-EEC3A5CE384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8556195-9322-B04D-91FC-9DE972D51071}"/>
              </a:ext>
            </a:extLst>
          </p:cNvPr>
          <p:cNvSpPr>
            <a:spLocks noGrp="1"/>
          </p:cNvSpPr>
          <p:nvPr>
            <p:ph type="dt" sz="half" idx="10"/>
          </p:nvPr>
        </p:nvSpPr>
        <p:spPr/>
        <p:txBody>
          <a:bodyPr/>
          <a:lstStyle/>
          <a:p>
            <a:fld id="{295565D6-EDBD-C94B-B621-4EF259B248D0}" type="datetimeFigureOut">
              <a:rPr lang="en-US" smtClean="0"/>
              <a:t>7/4/2019</a:t>
            </a:fld>
            <a:endParaRPr lang="en-US" dirty="0"/>
          </a:p>
        </p:txBody>
      </p:sp>
      <p:sp>
        <p:nvSpPr>
          <p:cNvPr id="6" name="Footer Placeholder 5">
            <a:extLst>
              <a:ext uri="{FF2B5EF4-FFF2-40B4-BE49-F238E27FC236}">
                <a16:creationId xmlns:a16="http://schemas.microsoft.com/office/drawing/2014/main" id="{C8D1050E-78D6-DC41-B342-C53045DC70B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970D01F-52E8-8941-94E7-DFC3BA687CAE}"/>
              </a:ext>
            </a:extLst>
          </p:cNvPr>
          <p:cNvSpPr>
            <a:spLocks noGrp="1"/>
          </p:cNvSpPr>
          <p:nvPr>
            <p:ph type="sldNum" sz="quarter" idx="12"/>
          </p:nvPr>
        </p:nvSpPr>
        <p:spPr/>
        <p:txBody>
          <a:bodyPr/>
          <a:lstStyle/>
          <a:p>
            <a:fld id="{34FD7D5E-5997-F344-838A-C499DE5EFECC}" type="slidenum">
              <a:rPr lang="en-US" smtClean="0"/>
              <a:t>‹#›</a:t>
            </a:fld>
            <a:endParaRPr lang="en-US" dirty="0"/>
          </a:p>
        </p:txBody>
      </p:sp>
    </p:spTree>
    <p:extLst>
      <p:ext uri="{BB962C8B-B14F-4D97-AF65-F5344CB8AC3E}">
        <p14:creationId xmlns:p14="http://schemas.microsoft.com/office/powerpoint/2010/main" val="25270828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BF5BBCE-773B-724E-861D-E1FC6377C00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D7912F8-0AE8-CD4C-83C0-7435A9D8127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712CB45-64D3-364B-8F7B-BE1552A8C76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95565D6-EDBD-C94B-B621-4EF259B248D0}" type="datetimeFigureOut">
              <a:rPr lang="en-US" smtClean="0"/>
              <a:t>7/4/2019</a:t>
            </a:fld>
            <a:endParaRPr lang="en-US" dirty="0"/>
          </a:p>
        </p:txBody>
      </p:sp>
      <p:sp>
        <p:nvSpPr>
          <p:cNvPr id="5" name="Footer Placeholder 4">
            <a:extLst>
              <a:ext uri="{FF2B5EF4-FFF2-40B4-BE49-F238E27FC236}">
                <a16:creationId xmlns:a16="http://schemas.microsoft.com/office/drawing/2014/main" id="{6ED4F83F-71D7-494B-88EB-CFB6D8C16C5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ACD61F21-7741-3D47-A04B-6CE6B4F5ADE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4FD7D5E-5997-F344-838A-C499DE5EFECC}" type="slidenum">
              <a:rPr lang="en-US" smtClean="0"/>
              <a:t>‹#›</a:t>
            </a:fld>
            <a:endParaRPr lang="en-US" dirty="0"/>
          </a:p>
        </p:txBody>
      </p:sp>
    </p:spTree>
    <p:extLst>
      <p:ext uri="{BB962C8B-B14F-4D97-AF65-F5344CB8AC3E}">
        <p14:creationId xmlns:p14="http://schemas.microsoft.com/office/powerpoint/2010/main" val="628844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GarimaChauhan16/DataScience_Project1/blob/master/Data_Exploration_and_Cleanup.ipynb" TargetMode="External"/><Relationship Id="rId2" Type="http://schemas.openxmlformats.org/officeDocument/2006/relationships/notesSlide" Target="../notesSlides/notesSlide10.xml"/><Relationship Id="rId1" Type="http://schemas.openxmlformats.org/officeDocument/2006/relationships/slideLayout" Target="../slideLayouts/slideLayout12.xml"/><Relationship Id="rId4" Type="http://schemas.openxmlformats.org/officeDocument/2006/relationships/image" Target="../media/image31.png"/></Relationships>
</file>

<file path=ppt/slides/_rels/slide1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1.xml"/><Relationship Id="rId1" Type="http://schemas.openxmlformats.org/officeDocument/2006/relationships/slideLayout" Target="../slideLayouts/slideLayout6.xml"/><Relationship Id="rId5" Type="http://schemas.openxmlformats.org/officeDocument/2006/relationships/image" Target="../media/image34.png"/><Relationship Id="rId4" Type="http://schemas.openxmlformats.org/officeDocument/2006/relationships/image" Target="../media/image33.png"/></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GarimaChauhan16/DataScience_Project1/blob/master/Data_Exploration_and_Cleanup.ipynb" TargetMode="External"/><Relationship Id="rId2" Type="http://schemas.openxmlformats.org/officeDocument/2006/relationships/notesSlide" Target="../notesSlides/notesSlide12.xml"/><Relationship Id="rId1" Type="http://schemas.openxmlformats.org/officeDocument/2006/relationships/slideLayout" Target="../slideLayouts/slideLayout12.xml"/><Relationship Id="rId4" Type="http://schemas.openxmlformats.org/officeDocument/2006/relationships/image" Target="../media/image35.png"/></Relationships>
</file>

<file path=ppt/slides/_rels/slide1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3.xml"/><Relationship Id="rId1" Type="http://schemas.openxmlformats.org/officeDocument/2006/relationships/slideLayout" Target="../slideLayouts/slideLayout6.xml"/><Relationship Id="rId4" Type="http://schemas.openxmlformats.org/officeDocument/2006/relationships/image" Target="../media/image37.png"/></Relationships>
</file>

<file path=ppt/slides/_rels/slide1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4.xml"/><Relationship Id="rId1" Type="http://schemas.openxmlformats.org/officeDocument/2006/relationships/slideLayout" Target="../slideLayouts/slideLayout6.xml"/><Relationship Id="rId4" Type="http://schemas.openxmlformats.org/officeDocument/2006/relationships/image" Target="../media/image39.png"/></Relationships>
</file>

<file path=ppt/slides/_rels/slide15.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1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20.xml"/><Relationship Id="rId1" Type="http://schemas.openxmlformats.org/officeDocument/2006/relationships/slideLayout" Target="../slideLayouts/slideLayout1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21.xml"/><Relationship Id="rId1" Type="http://schemas.openxmlformats.org/officeDocument/2006/relationships/slideLayout" Target="../slideLayouts/slideLayout1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22.xml"/><Relationship Id="rId1" Type="http://schemas.openxmlformats.org/officeDocument/2006/relationships/slideLayout" Target="../slideLayouts/slideLayout1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jpg"/><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4.xml"/><Relationship Id="rId1" Type="http://schemas.openxmlformats.org/officeDocument/2006/relationships/slideLayout" Target="../slideLayouts/slideLayout1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6.xml"/><Relationship Id="rId1" Type="http://schemas.openxmlformats.org/officeDocument/2006/relationships/slideLayout" Target="../slideLayouts/slideLayout12.xml"/><Relationship Id="rId4" Type="http://schemas.openxmlformats.org/officeDocument/2006/relationships/image" Target="../media/image26.jpeg"/></Relationships>
</file>

<file path=ppt/slides/_rels/slide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7.xml"/><Relationship Id="rId1" Type="http://schemas.openxmlformats.org/officeDocument/2006/relationships/slideLayout" Target="../slideLayouts/slideLayout12.xml"/><Relationship Id="rId4" Type="http://schemas.openxmlformats.org/officeDocument/2006/relationships/image" Target="../media/image28.jpeg"/></Relationships>
</file>

<file path=ppt/slides/_rels/slide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large body of water with a city in the background&#10;&#10;Description automatically generated">
            <a:extLst>
              <a:ext uri="{FF2B5EF4-FFF2-40B4-BE49-F238E27FC236}">
                <a16:creationId xmlns:a16="http://schemas.microsoft.com/office/drawing/2014/main" id="{25B06463-B1F4-FD4B-8F71-77558DB40ACD}"/>
              </a:ext>
            </a:extLst>
          </p:cNvPr>
          <p:cNvPicPr>
            <a:picLocks noChangeAspect="1"/>
          </p:cNvPicPr>
          <p:nvPr/>
        </p:nvPicPr>
        <p:blipFill rotWithShape="1">
          <a:blip r:embed="rId3"/>
          <a:srcRect l="20" r="33313"/>
          <a:stretch/>
        </p:blipFill>
        <p:spPr>
          <a:xfrm>
            <a:off x="20" y="10"/>
            <a:ext cx="12191980" cy="6857990"/>
          </a:xfrm>
          <a:prstGeom prst="rect">
            <a:avLst/>
          </a:prstGeom>
        </p:spPr>
      </p:pic>
      <p:sp>
        <p:nvSpPr>
          <p:cNvPr id="13" name="Freeform 5">
            <a:extLst>
              <a:ext uri="{FF2B5EF4-FFF2-40B4-BE49-F238E27FC236}">
                <a16:creationId xmlns:a16="http://schemas.microsoft.com/office/drawing/2014/main" id="{87CC2527-562A-4F69-B487-4371E5B243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7488621" y="2277613"/>
            <a:ext cx="4703379" cy="4580387"/>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0000"/>
            </a:schemeClr>
          </a:solidFill>
          <a:ln w="50800" cap="sq" cmpd="dbl">
            <a:noFill/>
            <a:miter lim="800000"/>
          </a:ln>
          <a:effec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dirty="0"/>
          </a:p>
        </p:txBody>
      </p:sp>
      <p:sp>
        <p:nvSpPr>
          <p:cNvPr id="2" name="Title 1">
            <a:extLst>
              <a:ext uri="{FF2B5EF4-FFF2-40B4-BE49-F238E27FC236}">
                <a16:creationId xmlns:a16="http://schemas.microsoft.com/office/drawing/2014/main" id="{E3DA7028-D6FE-454B-9D3C-C23A3E43A7B5}"/>
              </a:ext>
            </a:extLst>
          </p:cNvPr>
          <p:cNvSpPr>
            <a:spLocks noGrp="1"/>
          </p:cNvSpPr>
          <p:nvPr>
            <p:ph type="ctrTitle"/>
          </p:nvPr>
        </p:nvSpPr>
        <p:spPr>
          <a:xfrm>
            <a:off x="8022021" y="2900368"/>
            <a:ext cx="3852041" cy="2165619"/>
          </a:xfrm>
        </p:spPr>
        <p:txBody>
          <a:bodyPr>
            <a:normAutofit/>
          </a:bodyPr>
          <a:lstStyle/>
          <a:p>
            <a:r>
              <a:rPr lang="en-US" sz="4000" b="1" dirty="0"/>
              <a:t>Factors That Affect Rent Prices in Chicago</a:t>
            </a:r>
          </a:p>
        </p:txBody>
      </p:sp>
      <p:sp>
        <p:nvSpPr>
          <p:cNvPr id="3" name="Subtitle 2">
            <a:extLst>
              <a:ext uri="{FF2B5EF4-FFF2-40B4-BE49-F238E27FC236}">
                <a16:creationId xmlns:a16="http://schemas.microsoft.com/office/drawing/2014/main" id="{62F91D4F-B666-6347-B993-CA3B5357BCFD}"/>
              </a:ext>
            </a:extLst>
          </p:cNvPr>
          <p:cNvSpPr>
            <a:spLocks noGrp="1"/>
          </p:cNvSpPr>
          <p:nvPr>
            <p:ph type="subTitle" idx="1"/>
          </p:nvPr>
        </p:nvSpPr>
        <p:spPr>
          <a:xfrm>
            <a:off x="7782910" y="5242674"/>
            <a:ext cx="4330262" cy="943813"/>
          </a:xfrm>
        </p:spPr>
        <p:txBody>
          <a:bodyPr>
            <a:normAutofit/>
          </a:bodyPr>
          <a:lstStyle/>
          <a:p>
            <a:r>
              <a:rPr lang="en-US" sz="2000" dirty="0"/>
              <a:t>Group Members: Joseph Wantroba, Amy Cleveland, Garima Chauhan, Gabriela Hernandez , Kelly Lao</a:t>
            </a:r>
          </a:p>
          <a:p>
            <a:endParaRPr lang="en-US" sz="2000" dirty="0"/>
          </a:p>
        </p:txBody>
      </p:sp>
      <p:cxnSp>
        <p:nvCxnSpPr>
          <p:cNvPr id="12" name="Straight Connector 11">
            <a:extLst>
              <a:ext uri="{FF2B5EF4-FFF2-40B4-BE49-F238E27FC236}">
                <a16:creationId xmlns:a16="http://schemas.microsoft.com/office/drawing/2014/main" id="{BCDAEC91-5BCE-4B55-9CC0-43EF94CB73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480331" y="5123793"/>
            <a:ext cx="935420"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30340137"/>
      </p:ext>
    </p:extLst>
  </p:cSld>
  <p:clrMapOvr>
    <a:masterClrMapping/>
  </p:clrMapOvr>
  <mc:AlternateContent xmlns:mc="http://schemas.openxmlformats.org/markup-compatibility/2006" xmlns:p14="http://schemas.microsoft.com/office/powerpoint/2010/main">
    <mc:Choice Requires="p14">
      <p:transition spd="slow" p14:dur="2000" advTm="1749"/>
    </mc:Choice>
    <mc:Fallback xmlns="">
      <p:transition spd="slow" advTm="1749"/>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1">
              <a:lumMod val="75000"/>
              <a:lumOff val="2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D0AAC8E-D3AD-254B-86D3-F4A1285645F6}"/>
              </a:ext>
            </a:extLst>
          </p:cNvPr>
          <p:cNvSpPr>
            <a:spLocks noGrp="1"/>
          </p:cNvSpPr>
          <p:nvPr>
            <p:ph type="title"/>
          </p:nvPr>
        </p:nvSpPr>
        <p:spPr>
          <a:xfrm>
            <a:off x="643467" y="643467"/>
            <a:ext cx="3363974" cy="1597315"/>
          </a:xfrm>
          <a:noFill/>
          <a:ln w="19050">
            <a:solidFill>
              <a:schemeClr val="bg1"/>
            </a:solidFill>
          </a:ln>
        </p:spPr>
        <p:txBody>
          <a:bodyPr vert="horz" wrap="square" lIns="91440" tIns="45720" rIns="91440" bIns="45720" rtlCol="0" anchor="ctr">
            <a:normAutofit/>
          </a:bodyPr>
          <a:lstStyle/>
          <a:p>
            <a:pPr algn="ctr">
              <a:spcBef>
                <a:spcPct val="0"/>
              </a:spcBef>
            </a:pPr>
            <a:r>
              <a:rPr lang="en-US" sz="2800" kern="1200" dirty="0">
                <a:solidFill>
                  <a:schemeClr val="bg1"/>
                </a:solidFill>
                <a:latin typeface="+mj-lt"/>
                <a:ea typeface="+mj-ea"/>
                <a:cs typeface="+mj-cs"/>
              </a:rPr>
              <a:t>Amenities  Codes</a:t>
            </a:r>
          </a:p>
        </p:txBody>
      </p:sp>
      <p:sp>
        <p:nvSpPr>
          <p:cNvPr id="3" name="Text Placeholder 2">
            <a:extLst>
              <a:ext uri="{FF2B5EF4-FFF2-40B4-BE49-F238E27FC236}">
                <a16:creationId xmlns:a16="http://schemas.microsoft.com/office/drawing/2014/main" id="{1ECE6C4F-A261-5D4E-ABAD-DCF5983889C0}"/>
              </a:ext>
            </a:extLst>
          </p:cNvPr>
          <p:cNvSpPr>
            <a:spLocks noGrp="1"/>
          </p:cNvSpPr>
          <p:nvPr>
            <p:ph type="body" idx="1"/>
          </p:nvPr>
        </p:nvSpPr>
        <p:spPr>
          <a:xfrm>
            <a:off x="643468" y="2638044"/>
            <a:ext cx="3363974" cy="3415622"/>
          </a:xfrm>
        </p:spPr>
        <p:txBody>
          <a:bodyPr vert="horz" lIns="91440" tIns="45720" rIns="91440" bIns="45720" rtlCol="0">
            <a:normAutofit/>
          </a:bodyPr>
          <a:lstStyle/>
          <a:p>
            <a:pPr indent="-228600">
              <a:spcAft>
                <a:spcPts val="600"/>
              </a:spcAft>
              <a:buFont typeface="Arial" panose="020B0604020202020204" pitchFamily="34" charset="0"/>
              <a:buChar char="•"/>
            </a:pPr>
            <a:r>
              <a:rPr lang="en-US" sz="2000" dirty="0">
                <a:solidFill>
                  <a:schemeClr val="bg1"/>
                </a:solidFill>
                <a:hlinkClick r:id="rId3"/>
              </a:rPr>
              <a:t>Data Exploration and Cleanup.ipynb</a:t>
            </a:r>
            <a:endParaRPr lang="en-US" sz="2000" dirty="0">
              <a:solidFill>
                <a:schemeClr val="bg1"/>
              </a:solidFill>
            </a:endParaRPr>
          </a:p>
          <a:p>
            <a:pPr indent="-228600">
              <a:spcAft>
                <a:spcPts val="600"/>
              </a:spcAft>
              <a:buFont typeface="Arial" panose="020B0604020202020204" pitchFamily="34" charset="0"/>
              <a:buChar char="•"/>
            </a:pPr>
            <a:endParaRPr lang="en-US" sz="2000" dirty="0">
              <a:solidFill>
                <a:schemeClr val="bg1"/>
              </a:solidFill>
            </a:endParaRPr>
          </a:p>
          <a:p>
            <a:pPr marL="380985" indent="-228600">
              <a:spcAft>
                <a:spcPts val="600"/>
              </a:spcAft>
              <a:buFont typeface="Arial" panose="020B0604020202020204" pitchFamily="34" charset="0"/>
              <a:buChar char="•"/>
            </a:pPr>
            <a:endParaRPr lang="en-US" sz="2000" dirty="0">
              <a:solidFill>
                <a:schemeClr val="bg1"/>
              </a:solidFill>
            </a:endParaRPr>
          </a:p>
        </p:txBody>
      </p:sp>
      <p:pic>
        <p:nvPicPr>
          <p:cNvPr id="4" name="Picture 3">
            <a:extLst>
              <a:ext uri="{FF2B5EF4-FFF2-40B4-BE49-F238E27FC236}">
                <a16:creationId xmlns:a16="http://schemas.microsoft.com/office/drawing/2014/main" id="{067EEA9E-B1F6-7A41-9F0C-A88C2F4424EF}"/>
              </a:ext>
            </a:extLst>
          </p:cNvPr>
          <p:cNvPicPr>
            <a:picLocks noChangeAspect="1"/>
          </p:cNvPicPr>
          <p:nvPr/>
        </p:nvPicPr>
        <p:blipFill>
          <a:blip r:embed="rId4"/>
          <a:stretch>
            <a:fillRect/>
          </a:stretch>
        </p:blipFill>
        <p:spPr>
          <a:xfrm>
            <a:off x="4902909" y="643467"/>
            <a:ext cx="7077624" cy="6069060"/>
          </a:xfrm>
          <a:prstGeom prst="rect">
            <a:avLst/>
          </a:prstGeom>
        </p:spPr>
      </p:pic>
    </p:spTree>
    <p:extLst>
      <p:ext uri="{BB962C8B-B14F-4D97-AF65-F5344CB8AC3E}">
        <p14:creationId xmlns:p14="http://schemas.microsoft.com/office/powerpoint/2010/main" val="3203300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2" name="Straight Connector 11">
            <a:extLst>
              <a:ext uri="{FF2B5EF4-FFF2-40B4-BE49-F238E27FC236}">
                <a16:creationId xmlns:a16="http://schemas.microsoft.com/office/drawing/2014/main" id="{99AE2756-0FC4-4155-83E7-58AAAB63E7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065689" y="477749"/>
            <a:ext cx="0" cy="36576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247AB924-1B87-43FC-B7C7-B112D5C51A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463354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6">
            <a:extLst>
              <a:ext uri="{FF2B5EF4-FFF2-40B4-BE49-F238E27FC236}">
                <a16:creationId xmlns:a16="http://schemas.microsoft.com/office/drawing/2014/main" id="{1C4B17CA-39F6-CC49-91A4-10E4652BAE9A}"/>
              </a:ext>
            </a:extLst>
          </p:cNvPr>
          <p:cNvSpPr>
            <a:spLocks noGrp="1"/>
          </p:cNvSpPr>
          <p:nvPr>
            <p:ph type="title"/>
          </p:nvPr>
        </p:nvSpPr>
        <p:spPr>
          <a:xfrm>
            <a:off x="527538" y="4756638"/>
            <a:ext cx="11139854" cy="930447"/>
          </a:xfrm>
        </p:spPr>
        <p:txBody>
          <a:bodyPr vert="horz" lIns="91440" tIns="45720" rIns="91440" bIns="45720" rtlCol="0" anchor="b">
            <a:normAutofit/>
          </a:bodyPr>
          <a:lstStyle/>
          <a:p>
            <a:pPr algn="ctr"/>
            <a:r>
              <a:rPr lang="en-US" sz="5000">
                <a:solidFill>
                  <a:srgbClr val="FFFFFF"/>
                </a:solidFill>
              </a:rPr>
              <a:t>Rent vs. Amenities by Zip Code (per 1000)</a:t>
            </a:r>
          </a:p>
        </p:txBody>
      </p:sp>
      <p:pic>
        <p:nvPicPr>
          <p:cNvPr id="6" name="Picture 5" descr="A close up of text on a white background&#10;&#10;Description automatically generated">
            <a:extLst>
              <a:ext uri="{FF2B5EF4-FFF2-40B4-BE49-F238E27FC236}">
                <a16:creationId xmlns:a16="http://schemas.microsoft.com/office/drawing/2014/main" id="{DEAE9564-0743-4E4E-839C-D7F9248FA23C}"/>
              </a:ext>
            </a:extLst>
          </p:cNvPr>
          <p:cNvPicPr>
            <a:picLocks noChangeAspect="1"/>
          </p:cNvPicPr>
          <p:nvPr/>
        </p:nvPicPr>
        <p:blipFill>
          <a:blip r:embed="rId3"/>
          <a:stretch>
            <a:fillRect/>
          </a:stretch>
        </p:blipFill>
        <p:spPr>
          <a:xfrm>
            <a:off x="320040" y="1164680"/>
            <a:ext cx="3425609" cy="2283739"/>
          </a:xfrm>
          <a:prstGeom prst="rect">
            <a:avLst/>
          </a:prstGeom>
        </p:spPr>
      </p:pic>
      <p:pic>
        <p:nvPicPr>
          <p:cNvPr id="4" name="Picture 3" descr="A close up of text on a white background&#10;&#10;Description automatically generated">
            <a:extLst>
              <a:ext uri="{FF2B5EF4-FFF2-40B4-BE49-F238E27FC236}">
                <a16:creationId xmlns:a16="http://schemas.microsoft.com/office/drawing/2014/main" id="{07661D3A-2D3B-9945-AD91-3719D4421220}"/>
              </a:ext>
            </a:extLst>
          </p:cNvPr>
          <p:cNvPicPr>
            <a:picLocks noChangeAspect="1"/>
          </p:cNvPicPr>
          <p:nvPr/>
        </p:nvPicPr>
        <p:blipFill>
          <a:blip r:embed="rId4"/>
          <a:stretch>
            <a:fillRect/>
          </a:stretch>
        </p:blipFill>
        <p:spPr>
          <a:xfrm>
            <a:off x="4385729" y="1162108"/>
            <a:ext cx="3433324" cy="2288882"/>
          </a:xfrm>
          <a:prstGeom prst="rect">
            <a:avLst/>
          </a:prstGeom>
        </p:spPr>
      </p:pic>
      <p:cxnSp>
        <p:nvCxnSpPr>
          <p:cNvPr id="10" name="Straight Connector 15">
            <a:extLst>
              <a:ext uri="{FF2B5EF4-FFF2-40B4-BE49-F238E27FC236}">
                <a16:creationId xmlns:a16="http://schemas.microsoft.com/office/drawing/2014/main" id="{818DC98F-4057-4645-B948-F604F39A9CF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53400" y="477749"/>
            <a:ext cx="0" cy="36576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pic>
        <p:nvPicPr>
          <p:cNvPr id="5" name="Picture 4" descr="A close up of a map&#10;&#10;Description automatically generated">
            <a:extLst>
              <a:ext uri="{FF2B5EF4-FFF2-40B4-BE49-F238E27FC236}">
                <a16:creationId xmlns:a16="http://schemas.microsoft.com/office/drawing/2014/main" id="{69CC72AC-1D03-2A4F-83F8-3E27926A8C5B}"/>
              </a:ext>
            </a:extLst>
          </p:cNvPr>
          <p:cNvPicPr>
            <a:picLocks noChangeAspect="1"/>
          </p:cNvPicPr>
          <p:nvPr/>
        </p:nvPicPr>
        <p:blipFill>
          <a:blip r:embed="rId5"/>
          <a:stretch>
            <a:fillRect/>
          </a:stretch>
        </p:blipFill>
        <p:spPr>
          <a:xfrm>
            <a:off x="8449725" y="1187558"/>
            <a:ext cx="3423916" cy="2282610"/>
          </a:xfrm>
          <a:prstGeom prst="rect">
            <a:avLst/>
          </a:prstGeom>
        </p:spPr>
      </p:pic>
      <p:cxnSp>
        <p:nvCxnSpPr>
          <p:cNvPr id="19" name="Straight Connector 17">
            <a:extLst>
              <a:ext uri="{FF2B5EF4-FFF2-40B4-BE49-F238E27FC236}">
                <a16:creationId xmlns:a16="http://schemas.microsoft.com/office/drawing/2014/main" id="{DAD2B705-4A9B-408D-AA80-4F41045E09D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573869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sp>
        <p:nvSpPr>
          <p:cNvPr id="20" name="Text Placeholder 2">
            <a:extLst>
              <a:ext uri="{FF2B5EF4-FFF2-40B4-BE49-F238E27FC236}">
                <a16:creationId xmlns:a16="http://schemas.microsoft.com/office/drawing/2014/main" id="{3043A5C1-ED31-244A-BACB-19910CB60F3D}"/>
              </a:ext>
            </a:extLst>
          </p:cNvPr>
          <p:cNvSpPr txBox="1">
            <a:spLocks/>
          </p:cNvSpPr>
          <p:nvPr/>
        </p:nvSpPr>
        <p:spPr>
          <a:xfrm>
            <a:off x="4206607" y="3700808"/>
            <a:ext cx="3457039" cy="530225"/>
          </a:xfrm>
          <a:prstGeom prst="rect">
            <a:avLst/>
          </a:prstGeom>
        </p:spPr>
        <p:txBody>
          <a:bodyPr spcFirstLastPara="1" vert="horz" wrap="square" lIns="91440" tIns="45720" rIns="91440" bIns="45720" rtlCol="0" anchor="ctr" anchorCtr="0">
            <a:normAutofit fontScale="92500"/>
          </a:bodyPr>
          <a:lstStyle>
            <a:lvl1pPr marL="609585" lvl="0" indent="-414856" algn="l" defTabSz="914400" rtl="0" eaLnBrk="1" latinLnBrk="0" hangingPunct="1">
              <a:lnSpc>
                <a:spcPct val="90000"/>
              </a:lnSpc>
              <a:spcBef>
                <a:spcPts val="0"/>
              </a:spcBef>
              <a:spcAft>
                <a:spcPts val="0"/>
              </a:spcAft>
              <a:buSzPts val="1300"/>
              <a:buFont typeface="Arial" panose="020B0604020202020204" pitchFamily="34" charset="0"/>
              <a:buChar char="●"/>
              <a:defRPr sz="2800" kern="1200">
                <a:solidFill>
                  <a:schemeClr val="tx1"/>
                </a:solidFill>
                <a:latin typeface="+mn-lt"/>
                <a:ea typeface="+mn-ea"/>
                <a:cs typeface="+mn-cs"/>
              </a:defRPr>
            </a:lvl1pPr>
            <a:lvl2pPr marL="1219170" lvl="1" indent="-397923" algn="l" defTabSz="914400" rtl="0" eaLnBrk="1" latinLnBrk="0" hangingPunct="1">
              <a:lnSpc>
                <a:spcPct val="90000"/>
              </a:lnSpc>
              <a:spcBef>
                <a:spcPts val="2133"/>
              </a:spcBef>
              <a:spcAft>
                <a:spcPts val="0"/>
              </a:spcAft>
              <a:buSzPts val="1100"/>
              <a:buFont typeface="Arial" panose="020B0604020202020204" pitchFamily="34" charset="0"/>
              <a:buChar char="○"/>
              <a:defRPr sz="2400" kern="1200">
                <a:solidFill>
                  <a:schemeClr val="tx1"/>
                </a:solidFill>
                <a:latin typeface="+mn-lt"/>
                <a:ea typeface="+mn-ea"/>
                <a:cs typeface="+mn-cs"/>
              </a:defRPr>
            </a:lvl2pPr>
            <a:lvl3pPr marL="1828754" lvl="2" indent="-397923" algn="l" defTabSz="914400" rtl="0" eaLnBrk="1" latinLnBrk="0" hangingPunct="1">
              <a:lnSpc>
                <a:spcPct val="90000"/>
              </a:lnSpc>
              <a:spcBef>
                <a:spcPts val="2133"/>
              </a:spcBef>
              <a:spcAft>
                <a:spcPts val="0"/>
              </a:spcAft>
              <a:buSzPts val="1100"/>
              <a:buFont typeface="Arial" panose="020B0604020202020204" pitchFamily="34" charset="0"/>
              <a:buChar char="■"/>
              <a:defRPr sz="2000" kern="1200">
                <a:solidFill>
                  <a:schemeClr val="tx1"/>
                </a:solidFill>
                <a:latin typeface="+mn-lt"/>
                <a:ea typeface="+mn-ea"/>
                <a:cs typeface="+mn-cs"/>
              </a:defRPr>
            </a:lvl3pPr>
            <a:lvl4pPr marL="2438339" lvl="3" indent="-397923" algn="l" defTabSz="914400" rtl="0" eaLnBrk="1" latinLnBrk="0" hangingPunct="1">
              <a:lnSpc>
                <a:spcPct val="90000"/>
              </a:lnSpc>
              <a:spcBef>
                <a:spcPts val="2133"/>
              </a:spcBef>
              <a:spcAft>
                <a:spcPts val="0"/>
              </a:spcAft>
              <a:buSzPts val="1100"/>
              <a:buFont typeface="Arial" panose="020B0604020202020204" pitchFamily="34" charset="0"/>
              <a:buChar char="●"/>
              <a:defRPr sz="1800" kern="1200">
                <a:solidFill>
                  <a:schemeClr val="tx1"/>
                </a:solidFill>
                <a:latin typeface="+mn-lt"/>
                <a:ea typeface="+mn-ea"/>
                <a:cs typeface="+mn-cs"/>
              </a:defRPr>
            </a:lvl4pPr>
            <a:lvl5pPr marL="3047924" lvl="4" indent="-397923" algn="l" defTabSz="914400" rtl="0" eaLnBrk="1" latinLnBrk="0" hangingPunct="1">
              <a:lnSpc>
                <a:spcPct val="90000"/>
              </a:lnSpc>
              <a:spcBef>
                <a:spcPts val="2133"/>
              </a:spcBef>
              <a:spcAft>
                <a:spcPts val="0"/>
              </a:spcAft>
              <a:buSzPts val="1100"/>
              <a:buFont typeface="Arial" panose="020B0604020202020204" pitchFamily="34" charset="0"/>
              <a:buChar char="○"/>
              <a:defRPr sz="1800" kern="1200">
                <a:solidFill>
                  <a:schemeClr val="tx1"/>
                </a:solidFill>
                <a:latin typeface="+mn-lt"/>
                <a:ea typeface="+mn-ea"/>
                <a:cs typeface="+mn-cs"/>
              </a:defRPr>
            </a:lvl5pPr>
            <a:lvl6pPr marL="3657509" lvl="5" indent="-397923" algn="l" defTabSz="914400" rtl="0" eaLnBrk="1" latinLnBrk="0" hangingPunct="1">
              <a:lnSpc>
                <a:spcPct val="90000"/>
              </a:lnSpc>
              <a:spcBef>
                <a:spcPts val="2133"/>
              </a:spcBef>
              <a:spcAft>
                <a:spcPts val="0"/>
              </a:spcAft>
              <a:buSzPts val="1100"/>
              <a:buFont typeface="Arial" panose="020B0604020202020204" pitchFamily="34" charset="0"/>
              <a:buChar char="■"/>
              <a:defRPr sz="1800" kern="1200">
                <a:solidFill>
                  <a:schemeClr val="tx1"/>
                </a:solidFill>
                <a:latin typeface="+mn-lt"/>
                <a:ea typeface="+mn-ea"/>
                <a:cs typeface="+mn-cs"/>
              </a:defRPr>
            </a:lvl6pPr>
            <a:lvl7pPr marL="4267093" lvl="6" indent="-397923" algn="l" defTabSz="914400" rtl="0" eaLnBrk="1" latinLnBrk="0" hangingPunct="1">
              <a:lnSpc>
                <a:spcPct val="90000"/>
              </a:lnSpc>
              <a:spcBef>
                <a:spcPts val="2133"/>
              </a:spcBef>
              <a:spcAft>
                <a:spcPts val="0"/>
              </a:spcAft>
              <a:buSzPts val="1100"/>
              <a:buFont typeface="Arial" panose="020B0604020202020204" pitchFamily="34" charset="0"/>
              <a:buChar char="●"/>
              <a:defRPr sz="1800" kern="1200">
                <a:solidFill>
                  <a:schemeClr val="tx1"/>
                </a:solidFill>
                <a:latin typeface="+mn-lt"/>
                <a:ea typeface="+mn-ea"/>
                <a:cs typeface="+mn-cs"/>
              </a:defRPr>
            </a:lvl7pPr>
            <a:lvl8pPr marL="4876678" lvl="7" indent="-397923" algn="l" defTabSz="914400" rtl="0" eaLnBrk="1" latinLnBrk="0" hangingPunct="1">
              <a:lnSpc>
                <a:spcPct val="90000"/>
              </a:lnSpc>
              <a:spcBef>
                <a:spcPts val="2133"/>
              </a:spcBef>
              <a:spcAft>
                <a:spcPts val="0"/>
              </a:spcAft>
              <a:buSzPts val="1100"/>
              <a:buFont typeface="Arial" panose="020B0604020202020204" pitchFamily="34" charset="0"/>
              <a:buChar char="○"/>
              <a:defRPr sz="1800" kern="1200">
                <a:solidFill>
                  <a:schemeClr val="tx1"/>
                </a:solidFill>
                <a:latin typeface="+mn-lt"/>
                <a:ea typeface="+mn-ea"/>
                <a:cs typeface="+mn-cs"/>
              </a:defRPr>
            </a:lvl8pPr>
            <a:lvl9pPr marL="5486263" lvl="8" indent="-397923" algn="l" defTabSz="914400" rtl="0" eaLnBrk="1" latinLnBrk="0" hangingPunct="1">
              <a:lnSpc>
                <a:spcPct val="90000"/>
              </a:lnSpc>
              <a:spcBef>
                <a:spcPts val="2133"/>
              </a:spcBef>
              <a:spcAft>
                <a:spcPts val="2133"/>
              </a:spcAft>
              <a:buSzPts val="1100"/>
              <a:buFont typeface="Arial" panose="020B0604020202020204" pitchFamily="34" charset="0"/>
              <a:buChar char="■"/>
              <a:defRPr sz="1800" kern="1200">
                <a:solidFill>
                  <a:schemeClr val="tx1"/>
                </a:solidFill>
                <a:latin typeface="+mn-lt"/>
                <a:ea typeface="+mn-ea"/>
                <a:cs typeface="+mn-cs"/>
              </a:defRPr>
            </a:lvl9pPr>
          </a:lstStyle>
          <a:p>
            <a:pPr marL="380985" indent="0">
              <a:buFont typeface="Arial" panose="020B0604020202020204" pitchFamily="34" charset="0"/>
              <a:buNone/>
            </a:pPr>
            <a:r>
              <a:rPr lang="en-US" sz="2000" dirty="0">
                <a:solidFill>
                  <a:srgbClr val="000000"/>
                </a:solidFill>
              </a:rPr>
              <a:t>Correlation Coefficient = 0.20 </a:t>
            </a:r>
          </a:p>
        </p:txBody>
      </p:sp>
      <p:sp>
        <p:nvSpPr>
          <p:cNvPr id="21" name="Text Placeholder 2">
            <a:extLst>
              <a:ext uri="{FF2B5EF4-FFF2-40B4-BE49-F238E27FC236}">
                <a16:creationId xmlns:a16="http://schemas.microsoft.com/office/drawing/2014/main" id="{FE5BE2F3-5C13-6C42-A876-95EE7119CF30}"/>
              </a:ext>
            </a:extLst>
          </p:cNvPr>
          <p:cNvSpPr txBox="1">
            <a:spLocks/>
          </p:cNvSpPr>
          <p:nvPr/>
        </p:nvSpPr>
        <p:spPr>
          <a:xfrm>
            <a:off x="8153400" y="3700808"/>
            <a:ext cx="4333468" cy="521407"/>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80985" indent="0">
              <a:buFont typeface="Arial" panose="020B0604020202020204" pitchFamily="34" charset="0"/>
              <a:buNone/>
            </a:pPr>
            <a:r>
              <a:rPr lang="en-US" sz="2000" dirty="0">
                <a:solidFill>
                  <a:srgbClr val="000000"/>
                </a:solidFill>
              </a:rPr>
              <a:t>Correlation Coefficient = 0.11</a:t>
            </a:r>
          </a:p>
        </p:txBody>
      </p:sp>
      <p:sp>
        <p:nvSpPr>
          <p:cNvPr id="23" name="Text Placeholder 2">
            <a:extLst>
              <a:ext uri="{FF2B5EF4-FFF2-40B4-BE49-F238E27FC236}">
                <a16:creationId xmlns:a16="http://schemas.microsoft.com/office/drawing/2014/main" id="{F6DC852F-5D18-7948-BEBD-42109ECF734A}"/>
              </a:ext>
            </a:extLst>
          </p:cNvPr>
          <p:cNvSpPr txBox="1">
            <a:spLocks/>
          </p:cNvSpPr>
          <p:nvPr/>
        </p:nvSpPr>
        <p:spPr>
          <a:xfrm>
            <a:off x="-197319" y="3700807"/>
            <a:ext cx="4333468" cy="521407"/>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80985" indent="0">
              <a:buFont typeface="Arial" panose="020B0604020202020204" pitchFamily="34" charset="0"/>
              <a:buNone/>
            </a:pPr>
            <a:r>
              <a:rPr lang="en-US" sz="2000" dirty="0">
                <a:solidFill>
                  <a:srgbClr val="000000"/>
                </a:solidFill>
              </a:rPr>
              <a:t>Correlation Coefficient = 0.26</a:t>
            </a:r>
          </a:p>
        </p:txBody>
      </p:sp>
      <p:sp>
        <p:nvSpPr>
          <p:cNvPr id="24" name="TextBox 23">
            <a:extLst>
              <a:ext uri="{FF2B5EF4-FFF2-40B4-BE49-F238E27FC236}">
                <a16:creationId xmlns:a16="http://schemas.microsoft.com/office/drawing/2014/main" id="{C14B6960-BF37-FD43-8266-FCE4A66CA0A2}"/>
              </a:ext>
            </a:extLst>
          </p:cNvPr>
          <p:cNvSpPr txBox="1"/>
          <p:nvPr/>
        </p:nvSpPr>
        <p:spPr>
          <a:xfrm>
            <a:off x="1479216" y="792776"/>
            <a:ext cx="980397" cy="369332"/>
          </a:xfrm>
          <a:prstGeom prst="rect">
            <a:avLst/>
          </a:prstGeom>
          <a:noFill/>
        </p:spPr>
        <p:txBody>
          <a:bodyPr wrap="none" rtlCol="0">
            <a:spAutoFit/>
          </a:bodyPr>
          <a:lstStyle/>
          <a:p>
            <a:r>
              <a:rPr lang="en-US" dirty="0"/>
              <a:t>Grocery </a:t>
            </a:r>
          </a:p>
        </p:txBody>
      </p:sp>
      <p:sp>
        <p:nvSpPr>
          <p:cNvPr id="25" name="TextBox 24">
            <a:extLst>
              <a:ext uri="{FF2B5EF4-FFF2-40B4-BE49-F238E27FC236}">
                <a16:creationId xmlns:a16="http://schemas.microsoft.com/office/drawing/2014/main" id="{F51CE4F2-B237-5442-9AA8-361E5B81EEA3}"/>
              </a:ext>
            </a:extLst>
          </p:cNvPr>
          <p:cNvSpPr txBox="1"/>
          <p:nvPr/>
        </p:nvSpPr>
        <p:spPr>
          <a:xfrm>
            <a:off x="9650364" y="749976"/>
            <a:ext cx="1204048" cy="369332"/>
          </a:xfrm>
          <a:prstGeom prst="rect">
            <a:avLst/>
          </a:prstGeom>
          <a:noFill/>
        </p:spPr>
        <p:txBody>
          <a:bodyPr wrap="none" rtlCol="0">
            <a:spAutoFit/>
          </a:bodyPr>
          <a:lstStyle/>
          <a:p>
            <a:r>
              <a:rPr lang="en-US" dirty="0"/>
              <a:t>Restaurant</a:t>
            </a:r>
          </a:p>
        </p:txBody>
      </p:sp>
      <p:sp>
        <p:nvSpPr>
          <p:cNvPr id="26" name="TextBox 25">
            <a:extLst>
              <a:ext uri="{FF2B5EF4-FFF2-40B4-BE49-F238E27FC236}">
                <a16:creationId xmlns:a16="http://schemas.microsoft.com/office/drawing/2014/main" id="{052CECFB-8E48-4B47-8A86-EA81F3375738}"/>
              </a:ext>
            </a:extLst>
          </p:cNvPr>
          <p:cNvSpPr txBox="1"/>
          <p:nvPr/>
        </p:nvSpPr>
        <p:spPr>
          <a:xfrm>
            <a:off x="5496467" y="776203"/>
            <a:ext cx="978281" cy="369332"/>
          </a:xfrm>
          <a:prstGeom prst="rect">
            <a:avLst/>
          </a:prstGeom>
          <a:noFill/>
        </p:spPr>
        <p:txBody>
          <a:bodyPr wrap="none" rtlCol="0">
            <a:spAutoFit/>
          </a:bodyPr>
          <a:lstStyle/>
          <a:p>
            <a:r>
              <a:rPr lang="en-US" dirty="0"/>
              <a:t>Nightlife</a:t>
            </a:r>
          </a:p>
        </p:txBody>
      </p:sp>
    </p:spTree>
    <p:extLst>
      <p:ext uri="{BB962C8B-B14F-4D97-AF65-F5344CB8AC3E}">
        <p14:creationId xmlns:p14="http://schemas.microsoft.com/office/powerpoint/2010/main" val="22653891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1">
              <a:lumMod val="75000"/>
              <a:lumOff val="2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544C176-B049-9949-A343-007BDDA0E032}"/>
              </a:ext>
            </a:extLst>
          </p:cNvPr>
          <p:cNvSpPr>
            <a:spLocks noGrp="1"/>
          </p:cNvSpPr>
          <p:nvPr>
            <p:ph type="title"/>
          </p:nvPr>
        </p:nvSpPr>
        <p:spPr>
          <a:xfrm>
            <a:off x="643467" y="643467"/>
            <a:ext cx="3363974" cy="1597315"/>
          </a:xfrm>
          <a:noFill/>
          <a:ln w="19050">
            <a:solidFill>
              <a:schemeClr val="bg1"/>
            </a:solidFill>
          </a:ln>
        </p:spPr>
        <p:txBody>
          <a:bodyPr vert="horz" wrap="square" lIns="91440" tIns="45720" rIns="91440" bIns="45720" rtlCol="0" anchor="ctr">
            <a:normAutofit/>
          </a:bodyPr>
          <a:lstStyle/>
          <a:p>
            <a:pPr algn="ctr">
              <a:spcBef>
                <a:spcPct val="0"/>
              </a:spcBef>
            </a:pPr>
            <a:r>
              <a:rPr lang="en-US" sz="2800" kern="1200" dirty="0">
                <a:solidFill>
                  <a:schemeClr val="bg1"/>
                </a:solidFill>
                <a:latin typeface="+mj-lt"/>
                <a:ea typeface="+mj-ea"/>
                <a:cs typeface="+mj-cs"/>
              </a:rPr>
              <a:t>Latitude &amp; Longitude into Zip code Codes</a:t>
            </a:r>
          </a:p>
        </p:txBody>
      </p:sp>
      <p:sp>
        <p:nvSpPr>
          <p:cNvPr id="3" name="Text Placeholder 2">
            <a:extLst>
              <a:ext uri="{FF2B5EF4-FFF2-40B4-BE49-F238E27FC236}">
                <a16:creationId xmlns:a16="http://schemas.microsoft.com/office/drawing/2014/main" id="{82F33DBE-569C-EA4F-8F34-71FE8E278733}"/>
              </a:ext>
            </a:extLst>
          </p:cNvPr>
          <p:cNvSpPr>
            <a:spLocks noGrp="1"/>
          </p:cNvSpPr>
          <p:nvPr>
            <p:ph type="body" idx="1"/>
          </p:nvPr>
        </p:nvSpPr>
        <p:spPr>
          <a:xfrm>
            <a:off x="643468" y="2638044"/>
            <a:ext cx="3363974" cy="3415622"/>
          </a:xfrm>
        </p:spPr>
        <p:txBody>
          <a:bodyPr vert="horz" lIns="91440" tIns="45720" rIns="91440" bIns="45720" rtlCol="0">
            <a:normAutofit/>
          </a:bodyPr>
          <a:lstStyle/>
          <a:p>
            <a:pPr indent="-228600">
              <a:buFont typeface="Arial" panose="020B0604020202020204" pitchFamily="34" charset="0"/>
              <a:buChar char="•"/>
            </a:pPr>
            <a:r>
              <a:rPr lang="en-US" sz="2000" dirty="0">
                <a:solidFill>
                  <a:schemeClr val="bg1"/>
                </a:solidFill>
                <a:hlinkClick r:id="rId3"/>
              </a:rPr>
              <a:t>Data Exploration and Cleanup.ipynb</a:t>
            </a:r>
            <a:endParaRPr lang="en-US" sz="2000" dirty="0">
              <a:solidFill>
                <a:schemeClr val="bg1"/>
              </a:solidFill>
            </a:endParaRPr>
          </a:p>
        </p:txBody>
      </p:sp>
      <p:pic>
        <p:nvPicPr>
          <p:cNvPr id="5" name="Picture 4" descr="A screenshot of a social media post&#10;&#10;Description automatically generated">
            <a:extLst>
              <a:ext uri="{FF2B5EF4-FFF2-40B4-BE49-F238E27FC236}">
                <a16:creationId xmlns:a16="http://schemas.microsoft.com/office/drawing/2014/main" id="{A704B841-591F-D245-B949-59709469A61A}"/>
              </a:ext>
            </a:extLst>
          </p:cNvPr>
          <p:cNvPicPr>
            <a:picLocks noChangeAspect="1"/>
          </p:cNvPicPr>
          <p:nvPr/>
        </p:nvPicPr>
        <p:blipFill>
          <a:blip r:embed="rId4"/>
          <a:stretch>
            <a:fillRect/>
          </a:stretch>
        </p:blipFill>
        <p:spPr>
          <a:xfrm>
            <a:off x="4707584" y="831273"/>
            <a:ext cx="7392503" cy="5008418"/>
          </a:xfrm>
          <a:prstGeom prst="rect">
            <a:avLst/>
          </a:prstGeom>
        </p:spPr>
      </p:pic>
    </p:spTree>
    <p:extLst>
      <p:ext uri="{BB962C8B-B14F-4D97-AF65-F5344CB8AC3E}">
        <p14:creationId xmlns:p14="http://schemas.microsoft.com/office/powerpoint/2010/main" val="39656260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96882" y="280374"/>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8">
            <a:extLst>
              <a:ext uri="{FF2B5EF4-FFF2-40B4-BE49-F238E27FC236}">
                <a16:creationId xmlns:a16="http://schemas.microsoft.com/office/drawing/2014/main" id="{F3C190F7-7DB0-0549-867F-D86F2344DBC7}"/>
              </a:ext>
            </a:extLst>
          </p:cNvPr>
          <p:cNvSpPr>
            <a:spLocks noGrp="1"/>
          </p:cNvSpPr>
          <p:nvPr>
            <p:ph type="title"/>
          </p:nvPr>
        </p:nvSpPr>
        <p:spPr>
          <a:xfrm>
            <a:off x="546351" y="433545"/>
            <a:ext cx="11139854" cy="930447"/>
          </a:xfrm>
        </p:spPr>
        <p:txBody>
          <a:bodyPr vert="horz" lIns="91440" tIns="45720" rIns="91440" bIns="45720" rtlCol="0" anchor="b">
            <a:noAutofit/>
          </a:bodyPr>
          <a:lstStyle/>
          <a:p>
            <a:pPr algn="ctr"/>
            <a:r>
              <a:rPr lang="en-US" sz="4000" dirty="0">
                <a:solidFill>
                  <a:srgbClr val="FFFFFF"/>
                </a:solidFill>
              </a:rPr>
              <a:t>Rent Vs. Crime Rate &amp; Airbnb Reviews by Zip Code</a:t>
            </a:r>
          </a:p>
        </p:txBody>
      </p:sp>
      <p:cxnSp>
        <p:nvCxnSpPr>
          <p:cNvPr id="16" name="Straight Connector 15">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30078" y="1522292"/>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39613334-6248-EF44-AD4A-F1A973385DD3}"/>
              </a:ext>
            </a:extLst>
          </p:cNvPr>
          <p:cNvPicPr>
            <a:picLocks noChangeAspect="1"/>
          </p:cNvPicPr>
          <p:nvPr/>
        </p:nvPicPr>
        <p:blipFill>
          <a:blip r:embed="rId3"/>
          <a:stretch>
            <a:fillRect/>
          </a:stretch>
        </p:blipFill>
        <p:spPr>
          <a:xfrm>
            <a:off x="331568" y="2516066"/>
            <a:ext cx="5203282" cy="3642296"/>
          </a:xfrm>
          <a:prstGeom prst="rect">
            <a:avLst/>
          </a:prstGeom>
        </p:spPr>
      </p:pic>
      <p:cxnSp>
        <p:nvCxnSpPr>
          <p:cNvPr id="18" name="Straight Connector 17">
            <a:extLst>
              <a:ext uri="{FF2B5EF4-FFF2-40B4-BE49-F238E27FC236}">
                <a16:creationId xmlns:a16="http://schemas.microsoft.com/office/drawing/2014/main" id="{DB146403-F3D6-484B-B2ED-97F9565D037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116278" y="2596836"/>
            <a:ext cx="0" cy="36576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pic>
        <p:nvPicPr>
          <p:cNvPr id="4" name="Picture 3" descr="A screenshot of a cell phone&#10;&#10;Description automatically generated">
            <a:extLst>
              <a:ext uri="{FF2B5EF4-FFF2-40B4-BE49-F238E27FC236}">
                <a16:creationId xmlns:a16="http://schemas.microsoft.com/office/drawing/2014/main" id="{8B8128F3-4295-A24B-9857-F4D999B20B98}"/>
              </a:ext>
            </a:extLst>
          </p:cNvPr>
          <p:cNvPicPr>
            <a:picLocks noChangeAspect="1"/>
          </p:cNvPicPr>
          <p:nvPr/>
        </p:nvPicPr>
        <p:blipFill>
          <a:blip r:embed="rId4"/>
          <a:stretch>
            <a:fillRect/>
          </a:stretch>
        </p:blipFill>
        <p:spPr>
          <a:xfrm>
            <a:off x="6445074" y="2521467"/>
            <a:ext cx="5203282" cy="3631994"/>
          </a:xfrm>
          <a:prstGeom prst="rect">
            <a:avLst/>
          </a:prstGeom>
        </p:spPr>
      </p:pic>
      <p:sp>
        <p:nvSpPr>
          <p:cNvPr id="15" name="Text Placeholder 2">
            <a:extLst>
              <a:ext uri="{FF2B5EF4-FFF2-40B4-BE49-F238E27FC236}">
                <a16:creationId xmlns:a16="http://schemas.microsoft.com/office/drawing/2014/main" id="{D323D2AF-B81F-EF47-A43D-ED049E040F8A}"/>
              </a:ext>
            </a:extLst>
          </p:cNvPr>
          <p:cNvSpPr txBox="1">
            <a:spLocks/>
          </p:cNvSpPr>
          <p:nvPr/>
        </p:nvSpPr>
        <p:spPr>
          <a:xfrm>
            <a:off x="7567522" y="6153461"/>
            <a:ext cx="4333468" cy="521407"/>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80985" indent="0">
              <a:buFont typeface="Arial" panose="020B0604020202020204" pitchFamily="34" charset="0"/>
              <a:buNone/>
            </a:pPr>
            <a:r>
              <a:rPr lang="en-US" sz="2000">
                <a:solidFill>
                  <a:srgbClr val="000000"/>
                </a:solidFill>
              </a:rPr>
              <a:t>Correlation Coefficient = 0.14 </a:t>
            </a:r>
            <a:endParaRPr lang="en-US" sz="2000" dirty="0">
              <a:solidFill>
                <a:srgbClr val="000000"/>
              </a:solidFill>
            </a:endParaRPr>
          </a:p>
        </p:txBody>
      </p:sp>
      <p:sp>
        <p:nvSpPr>
          <p:cNvPr id="17" name="Text Placeholder 2">
            <a:extLst>
              <a:ext uri="{FF2B5EF4-FFF2-40B4-BE49-F238E27FC236}">
                <a16:creationId xmlns:a16="http://schemas.microsoft.com/office/drawing/2014/main" id="{A690B5F7-B6A3-F840-A42F-389733956FFD}"/>
              </a:ext>
            </a:extLst>
          </p:cNvPr>
          <p:cNvSpPr txBox="1">
            <a:spLocks/>
          </p:cNvSpPr>
          <p:nvPr/>
        </p:nvSpPr>
        <p:spPr>
          <a:xfrm>
            <a:off x="1057189" y="6153460"/>
            <a:ext cx="4333468" cy="521407"/>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80985" indent="0">
              <a:buFont typeface="Arial" panose="020B0604020202020204" pitchFamily="34" charset="0"/>
              <a:buNone/>
            </a:pPr>
            <a:r>
              <a:rPr lang="en-US" sz="2000">
                <a:solidFill>
                  <a:srgbClr val="000000"/>
                </a:solidFill>
              </a:rPr>
              <a:t>Correlation Coefficient = - 0.04</a:t>
            </a:r>
            <a:endParaRPr lang="en-US" sz="2000" dirty="0">
              <a:solidFill>
                <a:srgbClr val="000000"/>
              </a:solidFill>
            </a:endParaRPr>
          </a:p>
        </p:txBody>
      </p:sp>
    </p:spTree>
    <p:extLst>
      <p:ext uri="{BB962C8B-B14F-4D97-AF65-F5344CB8AC3E}">
        <p14:creationId xmlns:p14="http://schemas.microsoft.com/office/powerpoint/2010/main" val="5201650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96882" y="280374"/>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2DA3118-F13E-424E-BB6B-A3CEC26444B6}"/>
              </a:ext>
            </a:extLst>
          </p:cNvPr>
          <p:cNvSpPr>
            <a:spLocks noGrp="1"/>
          </p:cNvSpPr>
          <p:nvPr>
            <p:ph type="title"/>
          </p:nvPr>
        </p:nvSpPr>
        <p:spPr>
          <a:xfrm>
            <a:off x="546351" y="433545"/>
            <a:ext cx="11139854" cy="930447"/>
          </a:xfrm>
        </p:spPr>
        <p:txBody>
          <a:bodyPr vert="horz" lIns="91440" tIns="45720" rIns="91440" bIns="45720" rtlCol="0" anchor="b">
            <a:normAutofit/>
          </a:bodyPr>
          <a:lstStyle/>
          <a:p>
            <a:pPr algn="ctr"/>
            <a:r>
              <a:rPr lang="en-US" sz="3400">
                <a:solidFill>
                  <a:srgbClr val="FFFFFF"/>
                </a:solidFill>
              </a:rPr>
              <a:t>Rent vs. Household Income and Poverty Rate by Zip Code</a:t>
            </a:r>
          </a:p>
        </p:txBody>
      </p:sp>
      <p:cxnSp>
        <p:nvCxnSpPr>
          <p:cNvPr id="17" name="Straight Connector 16">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30078" y="1522292"/>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05DFFC74-C560-4445-9182-D15F13BAAEA1}"/>
              </a:ext>
            </a:extLst>
          </p:cNvPr>
          <p:cNvPicPr>
            <a:picLocks noChangeAspect="1"/>
          </p:cNvPicPr>
          <p:nvPr/>
        </p:nvPicPr>
        <p:blipFill>
          <a:blip r:embed="rId3"/>
          <a:stretch>
            <a:fillRect/>
          </a:stretch>
        </p:blipFill>
        <p:spPr>
          <a:xfrm>
            <a:off x="6379759" y="2507222"/>
            <a:ext cx="5201056" cy="3657600"/>
          </a:xfrm>
          <a:prstGeom prst="rect">
            <a:avLst/>
          </a:prstGeom>
        </p:spPr>
      </p:pic>
      <p:cxnSp>
        <p:nvCxnSpPr>
          <p:cNvPr id="19" name="Straight Connector 18">
            <a:extLst>
              <a:ext uri="{FF2B5EF4-FFF2-40B4-BE49-F238E27FC236}">
                <a16:creationId xmlns:a16="http://schemas.microsoft.com/office/drawing/2014/main" id="{DB146403-F3D6-484B-B2ED-97F9565D037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116278" y="2596836"/>
            <a:ext cx="0" cy="36576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pic>
        <p:nvPicPr>
          <p:cNvPr id="4" name="Picture 3" descr="A screenshot of a cell phone&#10;&#10;Description automatically generated">
            <a:extLst>
              <a:ext uri="{FF2B5EF4-FFF2-40B4-BE49-F238E27FC236}">
                <a16:creationId xmlns:a16="http://schemas.microsoft.com/office/drawing/2014/main" id="{7D31B156-40B2-5348-BD9C-ADC69A3DF5EF}"/>
              </a:ext>
            </a:extLst>
          </p:cNvPr>
          <p:cNvPicPr>
            <a:picLocks noChangeAspect="1"/>
          </p:cNvPicPr>
          <p:nvPr/>
        </p:nvPicPr>
        <p:blipFill>
          <a:blip r:embed="rId4"/>
          <a:stretch>
            <a:fillRect/>
          </a:stretch>
        </p:blipFill>
        <p:spPr>
          <a:xfrm>
            <a:off x="396882" y="2478125"/>
            <a:ext cx="5242432" cy="3686697"/>
          </a:xfrm>
          <a:prstGeom prst="rect">
            <a:avLst/>
          </a:prstGeom>
        </p:spPr>
      </p:pic>
      <p:sp>
        <p:nvSpPr>
          <p:cNvPr id="11" name="Text Placeholder 2">
            <a:extLst>
              <a:ext uri="{FF2B5EF4-FFF2-40B4-BE49-F238E27FC236}">
                <a16:creationId xmlns:a16="http://schemas.microsoft.com/office/drawing/2014/main" id="{EB3F9545-76A2-784D-A50C-052E8F27E84B}"/>
              </a:ext>
            </a:extLst>
          </p:cNvPr>
          <p:cNvSpPr txBox="1">
            <a:spLocks/>
          </p:cNvSpPr>
          <p:nvPr/>
        </p:nvSpPr>
        <p:spPr>
          <a:xfrm>
            <a:off x="1183017" y="6197282"/>
            <a:ext cx="4333468" cy="521407"/>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80985" indent="0">
              <a:buFont typeface="Arial" panose="020B0604020202020204" pitchFamily="34" charset="0"/>
              <a:buNone/>
            </a:pPr>
            <a:r>
              <a:rPr lang="en-US" sz="2000" dirty="0">
                <a:solidFill>
                  <a:srgbClr val="000000"/>
                </a:solidFill>
              </a:rPr>
              <a:t>Correlation Coefficient = 0.66 </a:t>
            </a:r>
          </a:p>
        </p:txBody>
      </p:sp>
      <p:sp>
        <p:nvSpPr>
          <p:cNvPr id="12" name="Text Placeholder 2">
            <a:extLst>
              <a:ext uri="{FF2B5EF4-FFF2-40B4-BE49-F238E27FC236}">
                <a16:creationId xmlns:a16="http://schemas.microsoft.com/office/drawing/2014/main" id="{E8069EAA-0BEE-CE4F-9366-3B51C118A39D}"/>
              </a:ext>
            </a:extLst>
          </p:cNvPr>
          <p:cNvSpPr txBox="1">
            <a:spLocks/>
          </p:cNvSpPr>
          <p:nvPr/>
        </p:nvSpPr>
        <p:spPr>
          <a:xfrm>
            <a:off x="7146820" y="6163751"/>
            <a:ext cx="4333468" cy="521407"/>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80985" indent="0">
              <a:buFont typeface="Arial" panose="020B0604020202020204" pitchFamily="34" charset="0"/>
              <a:buNone/>
            </a:pPr>
            <a:r>
              <a:rPr lang="en-US" sz="2000">
                <a:solidFill>
                  <a:srgbClr val="000000"/>
                </a:solidFill>
              </a:rPr>
              <a:t>Correlation Coefficient = -0.56</a:t>
            </a:r>
            <a:endParaRPr lang="en-US" sz="2000" dirty="0">
              <a:solidFill>
                <a:srgbClr val="000000"/>
              </a:solidFill>
            </a:endParaRPr>
          </a:p>
        </p:txBody>
      </p:sp>
    </p:spTree>
    <p:extLst>
      <p:ext uri="{BB962C8B-B14F-4D97-AF65-F5344CB8AC3E}">
        <p14:creationId xmlns:p14="http://schemas.microsoft.com/office/powerpoint/2010/main" val="14101041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8" name="Picture 7" descr="A screenshot of a cell phone&#10;&#10;Description automatically generated">
            <a:extLst>
              <a:ext uri="{FF2B5EF4-FFF2-40B4-BE49-F238E27FC236}">
                <a16:creationId xmlns:a16="http://schemas.microsoft.com/office/drawing/2014/main" id="{68A0F481-99A6-5D46-B791-996BE0AB02A2}"/>
              </a:ext>
            </a:extLst>
          </p:cNvPr>
          <p:cNvPicPr>
            <a:picLocks noChangeAspect="1"/>
          </p:cNvPicPr>
          <p:nvPr/>
        </p:nvPicPr>
        <p:blipFill>
          <a:blip r:embed="rId3"/>
          <a:stretch>
            <a:fillRect/>
          </a:stretch>
        </p:blipFill>
        <p:spPr>
          <a:xfrm>
            <a:off x="788940" y="682096"/>
            <a:ext cx="10929788" cy="3498132"/>
          </a:xfrm>
          <a:prstGeom prst="rect">
            <a:avLst/>
          </a:prstGeom>
        </p:spPr>
      </p:pic>
      <p:sp>
        <p:nvSpPr>
          <p:cNvPr id="42" name="Rectangle 33">
            <a:extLst>
              <a:ext uri="{FF2B5EF4-FFF2-40B4-BE49-F238E27FC236}">
                <a16:creationId xmlns:a16="http://schemas.microsoft.com/office/drawing/2014/main" id="{72257994-BD97-4691-8B89-198A6D2BAB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918509"/>
            <a:ext cx="12192000" cy="1939491"/>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9A3CFAA-133C-114A-97EB-AA897EC23EFE}"/>
              </a:ext>
            </a:extLst>
          </p:cNvPr>
          <p:cNvSpPr>
            <a:spLocks noGrp="1"/>
          </p:cNvSpPr>
          <p:nvPr>
            <p:ph type="title"/>
          </p:nvPr>
        </p:nvSpPr>
        <p:spPr>
          <a:xfrm>
            <a:off x="1600200" y="4269282"/>
            <a:ext cx="8991600" cy="1264762"/>
          </a:xfrm>
          <a:prstGeom prst="ellipse">
            <a:avLst/>
          </a:prstGeom>
          <a:solidFill>
            <a:srgbClr val="FFFFFF"/>
          </a:solidFill>
          <a:ln w="38100">
            <a:solidFill>
              <a:srgbClr val="404040"/>
            </a:solidFill>
            <a:miter lim="800000"/>
          </a:ln>
        </p:spPr>
        <p:txBody>
          <a:bodyPr vert="horz" lIns="91440" tIns="45720" rIns="91440" bIns="45720" rtlCol="0" anchor="ctr">
            <a:normAutofit/>
          </a:bodyPr>
          <a:lstStyle/>
          <a:p>
            <a:pPr algn="ctr">
              <a:spcBef>
                <a:spcPct val="0"/>
              </a:spcBef>
            </a:pPr>
            <a:r>
              <a:rPr lang="en-US" sz="4000" kern="1200" dirty="0">
                <a:solidFill>
                  <a:srgbClr val="404040"/>
                </a:solidFill>
                <a:latin typeface="+mj-lt"/>
                <a:ea typeface="+mj-ea"/>
                <a:cs typeface="+mj-cs"/>
              </a:rPr>
              <a:t>Regression Analysis</a:t>
            </a:r>
          </a:p>
        </p:txBody>
      </p:sp>
    </p:spTree>
    <p:extLst>
      <p:ext uri="{BB962C8B-B14F-4D97-AF65-F5344CB8AC3E}">
        <p14:creationId xmlns:p14="http://schemas.microsoft.com/office/powerpoint/2010/main" val="2711125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1707FC24-6981-43D9-B525-C7832BA22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11449"/>
            <a:ext cx="4332307" cy="6179552"/>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1BD4290-7E88-054B-BF68-7433E39FAD59}"/>
              </a:ext>
            </a:extLst>
          </p:cNvPr>
          <p:cNvSpPr>
            <a:spLocks noGrp="1"/>
          </p:cNvSpPr>
          <p:nvPr>
            <p:ph type="title"/>
          </p:nvPr>
        </p:nvSpPr>
        <p:spPr>
          <a:xfrm>
            <a:off x="742950" y="742951"/>
            <a:ext cx="3476625" cy="1670049"/>
          </a:xfrm>
        </p:spPr>
        <p:txBody>
          <a:bodyPr vert="horz" lIns="91440" tIns="45720" rIns="91440" bIns="45720" rtlCol="0" anchor="ctr">
            <a:normAutofit fontScale="90000"/>
          </a:bodyPr>
          <a:lstStyle/>
          <a:p>
            <a:pPr algn="ctr">
              <a:spcBef>
                <a:spcPct val="0"/>
              </a:spcBef>
            </a:pPr>
            <a:r>
              <a:rPr lang="en-US" sz="4400" kern="1200" dirty="0">
                <a:solidFill>
                  <a:srgbClr val="FFFFFF"/>
                </a:solidFill>
                <a:latin typeface="+mj-lt"/>
                <a:ea typeface="+mj-ea"/>
                <a:cs typeface="+mj-cs"/>
              </a:rPr>
              <a:t>Actual vs Predicted Rent Prices by </a:t>
            </a:r>
            <a:r>
              <a:rPr lang="en-US" sz="4400" dirty="0">
                <a:solidFill>
                  <a:srgbClr val="FFFFFF"/>
                </a:solidFill>
              </a:rPr>
              <a:t>Z</a:t>
            </a:r>
            <a:r>
              <a:rPr lang="en-US" sz="4400" kern="1200" dirty="0">
                <a:solidFill>
                  <a:srgbClr val="FFFFFF"/>
                </a:solidFill>
                <a:latin typeface="+mj-lt"/>
                <a:ea typeface="+mj-ea"/>
                <a:cs typeface="+mj-cs"/>
              </a:rPr>
              <a:t>ip Code </a:t>
            </a:r>
            <a:endParaRPr lang="en-US" sz="2000" kern="1200" dirty="0">
              <a:solidFill>
                <a:srgbClr val="FFFFFF"/>
              </a:solidFill>
              <a:latin typeface="+mj-lt"/>
              <a:ea typeface="+mj-ea"/>
              <a:cs typeface="+mj-cs"/>
            </a:endParaRPr>
          </a:p>
        </p:txBody>
      </p:sp>
      <p:sp>
        <p:nvSpPr>
          <p:cNvPr id="7" name="Text Placeholder 2">
            <a:extLst>
              <a:ext uri="{FF2B5EF4-FFF2-40B4-BE49-F238E27FC236}">
                <a16:creationId xmlns:a16="http://schemas.microsoft.com/office/drawing/2014/main" id="{652B8210-27A1-704D-B877-612D6EBA5711}"/>
              </a:ext>
            </a:extLst>
          </p:cNvPr>
          <p:cNvSpPr>
            <a:spLocks noGrp="1"/>
          </p:cNvSpPr>
          <p:nvPr>
            <p:ph type="body" idx="1"/>
          </p:nvPr>
        </p:nvSpPr>
        <p:spPr>
          <a:xfrm>
            <a:off x="7073763" y="6230297"/>
            <a:ext cx="2082479" cy="521407"/>
          </a:xfrm>
        </p:spPr>
        <p:txBody>
          <a:bodyPr vert="horz" lIns="91440" tIns="45720" rIns="91440" bIns="45720" rtlCol="0" anchor="ctr">
            <a:normAutofit/>
          </a:bodyPr>
          <a:lstStyle/>
          <a:p>
            <a:pPr marL="380985" indent="0">
              <a:buNone/>
            </a:pPr>
            <a:r>
              <a:rPr lang="en-US" sz="2400" dirty="0"/>
              <a:t>R²</a:t>
            </a:r>
            <a:r>
              <a:rPr lang="en-US" sz="2400" dirty="0">
                <a:solidFill>
                  <a:srgbClr val="000000"/>
                </a:solidFill>
              </a:rPr>
              <a:t>= 0.66</a:t>
            </a:r>
          </a:p>
        </p:txBody>
      </p:sp>
      <p:sp>
        <p:nvSpPr>
          <p:cNvPr id="6" name="TextBox 5">
            <a:extLst>
              <a:ext uri="{FF2B5EF4-FFF2-40B4-BE49-F238E27FC236}">
                <a16:creationId xmlns:a16="http://schemas.microsoft.com/office/drawing/2014/main" id="{E2DB47E3-C230-2C4B-A657-D1828D4C3F1B}"/>
              </a:ext>
            </a:extLst>
          </p:cNvPr>
          <p:cNvSpPr txBox="1"/>
          <p:nvPr/>
        </p:nvSpPr>
        <p:spPr>
          <a:xfrm>
            <a:off x="764724" y="3152339"/>
            <a:ext cx="3476625" cy="2585323"/>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accent1">
                    <a:lumMod val="20000"/>
                    <a:lumOff val="80000"/>
                  </a:schemeClr>
                </a:solidFill>
              </a:rPr>
              <a:t>Median Household Income</a:t>
            </a:r>
          </a:p>
          <a:p>
            <a:pPr marL="285750" indent="-285750">
              <a:buFont typeface="Arial" panose="020B0604020202020204" pitchFamily="34" charset="0"/>
              <a:buChar char="•"/>
            </a:pPr>
            <a:r>
              <a:rPr lang="en-US" dirty="0">
                <a:solidFill>
                  <a:schemeClr val="accent1">
                    <a:lumMod val="20000"/>
                    <a:lumOff val="80000"/>
                  </a:schemeClr>
                </a:solidFill>
              </a:rPr>
              <a:t>Poverty Rate</a:t>
            </a:r>
          </a:p>
          <a:p>
            <a:pPr marL="285750" indent="-285750">
              <a:buFont typeface="Arial" panose="020B0604020202020204" pitchFamily="34" charset="0"/>
              <a:buChar char="•"/>
            </a:pPr>
            <a:r>
              <a:rPr lang="en-US" dirty="0">
                <a:solidFill>
                  <a:schemeClr val="accent1">
                    <a:lumMod val="20000"/>
                    <a:lumOff val="80000"/>
                  </a:schemeClr>
                </a:solidFill>
              </a:rPr>
              <a:t>Total Crime Count</a:t>
            </a:r>
          </a:p>
          <a:p>
            <a:pPr marL="285750" indent="-285750">
              <a:buFont typeface="Arial" panose="020B0604020202020204" pitchFamily="34" charset="0"/>
              <a:buChar char="•"/>
            </a:pPr>
            <a:r>
              <a:rPr lang="en-US" dirty="0">
                <a:solidFill>
                  <a:schemeClr val="accent1">
                    <a:lumMod val="20000"/>
                    <a:lumOff val="80000"/>
                  </a:schemeClr>
                </a:solidFill>
              </a:rPr>
              <a:t>Average Airbnb Reviews</a:t>
            </a:r>
          </a:p>
          <a:p>
            <a:pPr marL="285750" indent="-285750">
              <a:buFont typeface="Arial" panose="020B0604020202020204" pitchFamily="34" charset="0"/>
              <a:buChar char="•"/>
            </a:pPr>
            <a:r>
              <a:rPr lang="en-US" dirty="0">
                <a:solidFill>
                  <a:schemeClr val="accent1">
                    <a:lumMod val="20000"/>
                    <a:lumOff val="80000"/>
                  </a:schemeClr>
                </a:solidFill>
              </a:rPr>
              <a:t>Total Amenities (Grocery, Nightlife, Restaurants)</a:t>
            </a:r>
          </a:p>
          <a:p>
            <a:pPr marL="285750" indent="-285750">
              <a:buFont typeface="Arial" panose="020B0604020202020204" pitchFamily="34" charset="0"/>
              <a:buChar char="•"/>
            </a:pPr>
            <a:endParaRPr lang="en-US" dirty="0">
              <a:solidFill>
                <a:schemeClr val="accent1">
                  <a:lumMod val="20000"/>
                  <a:lumOff val="80000"/>
                </a:schemeClr>
              </a:solidFill>
            </a:endParaRPr>
          </a:p>
          <a:p>
            <a:pPr marL="285750" indent="-285750">
              <a:buFont typeface="Arial" panose="020B0604020202020204" pitchFamily="34" charset="0"/>
              <a:buChar char="•"/>
            </a:pPr>
            <a:endParaRPr lang="en-US" dirty="0"/>
          </a:p>
          <a:p>
            <a:endParaRPr lang="en-US" dirty="0"/>
          </a:p>
        </p:txBody>
      </p:sp>
      <p:pic>
        <p:nvPicPr>
          <p:cNvPr id="4" name="Picture 3">
            <a:extLst>
              <a:ext uri="{FF2B5EF4-FFF2-40B4-BE49-F238E27FC236}">
                <a16:creationId xmlns:a16="http://schemas.microsoft.com/office/drawing/2014/main" id="{0B6C9166-95CC-564B-879C-9B0407939CBE}"/>
              </a:ext>
            </a:extLst>
          </p:cNvPr>
          <p:cNvPicPr>
            <a:picLocks noChangeAspect="1"/>
          </p:cNvPicPr>
          <p:nvPr/>
        </p:nvPicPr>
        <p:blipFill>
          <a:blip r:embed="rId3"/>
          <a:stretch>
            <a:fillRect/>
          </a:stretch>
        </p:blipFill>
        <p:spPr>
          <a:xfrm>
            <a:off x="4911391" y="616629"/>
            <a:ext cx="6668094" cy="5569191"/>
          </a:xfrm>
          <a:prstGeom prst="rect">
            <a:avLst/>
          </a:prstGeom>
        </p:spPr>
      </p:pic>
    </p:spTree>
    <p:extLst>
      <p:ext uri="{BB962C8B-B14F-4D97-AF65-F5344CB8AC3E}">
        <p14:creationId xmlns:p14="http://schemas.microsoft.com/office/powerpoint/2010/main" val="37240991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1">
              <a:lumMod val="75000"/>
              <a:lumOff val="2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C9E94C3-0997-1547-B6D1-7A9FE16A4423}"/>
              </a:ext>
            </a:extLst>
          </p:cNvPr>
          <p:cNvSpPr>
            <a:spLocks noGrp="1"/>
          </p:cNvSpPr>
          <p:nvPr>
            <p:ph type="title"/>
          </p:nvPr>
        </p:nvSpPr>
        <p:spPr>
          <a:xfrm>
            <a:off x="643467" y="643467"/>
            <a:ext cx="3363974" cy="1597315"/>
          </a:xfrm>
          <a:noFill/>
          <a:ln w="19050">
            <a:solidFill>
              <a:schemeClr val="bg1"/>
            </a:solidFill>
          </a:ln>
        </p:spPr>
        <p:txBody>
          <a:bodyPr vert="horz" wrap="square" lIns="91440" tIns="45720" rIns="91440" bIns="45720" rtlCol="0" anchor="ctr">
            <a:normAutofit/>
          </a:bodyPr>
          <a:lstStyle/>
          <a:p>
            <a:pPr algn="ctr">
              <a:spcBef>
                <a:spcPct val="0"/>
              </a:spcBef>
            </a:pPr>
            <a:r>
              <a:rPr lang="en-US" sz="2800" kern="1200" dirty="0">
                <a:solidFill>
                  <a:schemeClr val="bg1"/>
                </a:solidFill>
                <a:latin typeface="+mj-lt"/>
                <a:ea typeface="+mj-ea"/>
                <a:cs typeface="+mj-cs"/>
              </a:rPr>
              <a:t>T-Test on Crime Counts</a:t>
            </a:r>
          </a:p>
        </p:txBody>
      </p:sp>
      <p:sp>
        <p:nvSpPr>
          <p:cNvPr id="3" name="Text Placeholder 2">
            <a:extLst>
              <a:ext uri="{FF2B5EF4-FFF2-40B4-BE49-F238E27FC236}">
                <a16:creationId xmlns:a16="http://schemas.microsoft.com/office/drawing/2014/main" id="{1E32AC29-5AE3-5743-AAB1-20B17F3230D0}"/>
              </a:ext>
            </a:extLst>
          </p:cNvPr>
          <p:cNvSpPr>
            <a:spLocks noGrp="1"/>
          </p:cNvSpPr>
          <p:nvPr>
            <p:ph type="body" idx="1"/>
          </p:nvPr>
        </p:nvSpPr>
        <p:spPr>
          <a:xfrm>
            <a:off x="643468" y="2638044"/>
            <a:ext cx="3363974" cy="3415622"/>
          </a:xfrm>
        </p:spPr>
        <p:txBody>
          <a:bodyPr vert="horz" lIns="91440" tIns="45720" rIns="91440" bIns="45720" rtlCol="0">
            <a:normAutofit/>
          </a:bodyPr>
          <a:lstStyle/>
          <a:p>
            <a:pPr indent="-228600">
              <a:spcAft>
                <a:spcPts val="600"/>
              </a:spcAft>
              <a:buFont typeface="Arial" panose="020B0604020202020204" pitchFamily="34" charset="0"/>
              <a:buChar char="•"/>
            </a:pPr>
            <a:r>
              <a:rPr lang="en-US" sz="2000" dirty="0">
                <a:solidFill>
                  <a:schemeClr val="bg1"/>
                </a:solidFill>
              </a:rPr>
              <a:t>P Value =  0.45</a:t>
            </a:r>
          </a:p>
          <a:p>
            <a:pPr indent="-228600">
              <a:spcAft>
                <a:spcPts val="600"/>
              </a:spcAft>
              <a:buFont typeface="Arial" panose="020B0604020202020204" pitchFamily="34" charset="0"/>
              <a:buChar char="•"/>
            </a:pPr>
            <a:r>
              <a:rPr lang="en-US" sz="2000" dirty="0">
                <a:solidFill>
                  <a:schemeClr val="bg1"/>
                </a:solidFill>
              </a:rPr>
              <a:t>NOT Statistically significant</a:t>
            </a:r>
          </a:p>
        </p:txBody>
      </p:sp>
      <p:pic>
        <p:nvPicPr>
          <p:cNvPr id="5" name="Picture 4">
            <a:extLst>
              <a:ext uri="{FF2B5EF4-FFF2-40B4-BE49-F238E27FC236}">
                <a16:creationId xmlns:a16="http://schemas.microsoft.com/office/drawing/2014/main" id="{6AC7B008-E531-3A44-95E2-6F6CBEDDBD0C}"/>
              </a:ext>
            </a:extLst>
          </p:cNvPr>
          <p:cNvPicPr>
            <a:picLocks noChangeAspect="1"/>
          </p:cNvPicPr>
          <p:nvPr/>
        </p:nvPicPr>
        <p:blipFill>
          <a:blip r:embed="rId3"/>
          <a:stretch>
            <a:fillRect/>
          </a:stretch>
        </p:blipFill>
        <p:spPr>
          <a:xfrm>
            <a:off x="5297763" y="1410828"/>
            <a:ext cx="6250769" cy="3875477"/>
          </a:xfrm>
          <a:prstGeom prst="rect">
            <a:avLst/>
          </a:prstGeom>
        </p:spPr>
      </p:pic>
    </p:spTree>
    <p:extLst>
      <p:ext uri="{BB962C8B-B14F-4D97-AF65-F5344CB8AC3E}">
        <p14:creationId xmlns:p14="http://schemas.microsoft.com/office/powerpoint/2010/main" val="11481676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09466C97-DE15-D14C-BB48-71F39385DCD0}"/>
              </a:ext>
            </a:extLst>
          </p:cNvPr>
          <p:cNvSpPr>
            <a:spLocks noGrp="1"/>
          </p:cNvSpPr>
          <p:nvPr>
            <p:ph type="title"/>
          </p:nvPr>
        </p:nvSpPr>
        <p:spPr>
          <a:xfrm>
            <a:off x="640079" y="2053641"/>
            <a:ext cx="3669161" cy="2760098"/>
          </a:xfrm>
        </p:spPr>
        <p:txBody>
          <a:bodyPr vert="horz" lIns="91440" tIns="45720" rIns="91440" bIns="45720" rtlCol="0" anchor="ctr">
            <a:normAutofit/>
          </a:bodyPr>
          <a:lstStyle/>
          <a:p>
            <a:pPr>
              <a:spcBef>
                <a:spcPct val="0"/>
              </a:spcBef>
            </a:pPr>
            <a:r>
              <a:rPr lang="en-US" sz="4400" kern="1200">
                <a:solidFill>
                  <a:srgbClr val="FFFFFF"/>
                </a:solidFill>
                <a:latin typeface="+mj-lt"/>
                <a:ea typeface="+mj-ea"/>
                <a:cs typeface="+mj-cs"/>
              </a:rPr>
              <a:t>Discussion on Implications</a:t>
            </a:r>
          </a:p>
        </p:txBody>
      </p:sp>
      <p:sp>
        <p:nvSpPr>
          <p:cNvPr id="3" name="Text Placeholder 2">
            <a:extLst>
              <a:ext uri="{FF2B5EF4-FFF2-40B4-BE49-F238E27FC236}">
                <a16:creationId xmlns:a16="http://schemas.microsoft.com/office/drawing/2014/main" id="{51FDA73C-5F69-F746-B76B-9529054B567B}"/>
              </a:ext>
            </a:extLst>
          </p:cNvPr>
          <p:cNvSpPr>
            <a:spLocks noGrp="1"/>
          </p:cNvSpPr>
          <p:nvPr>
            <p:ph type="body" idx="1"/>
          </p:nvPr>
        </p:nvSpPr>
        <p:spPr>
          <a:xfrm>
            <a:off x="6090574" y="801866"/>
            <a:ext cx="5306084" cy="5230634"/>
          </a:xfrm>
        </p:spPr>
        <p:txBody>
          <a:bodyPr vert="horz" lIns="91440" tIns="45720" rIns="91440" bIns="45720" rtlCol="0" anchor="ctr">
            <a:normAutofit/>
          </a:bodyPr>
          <a:lstStyle/>
          <a:p>
            <a:pPr indent="-228600">
              <a:spcAft>
                <a:spcPts val="600"/>
              </a:spcAft>
              <a:buFont typeface="Arial" panose="020B0604020202020204" pitchFamily="34" charset="0"/>
              <a:buChar char="•"/>
            </a:pPr>
            <a:r>
              <a:rPr lang="en-US" sz="2400" dirty="0">
                <a:solidFill>
                  <a:srgbClr val="000000"/>
                </a:solidFill>
              </a:rPr>
              <a:t>Chicagoan do care about amenities and crime rate when looking for housing but median rent price is also driven by other factors. More tests needed to be done to identify them.</a:t>
            </a:r>
          </a:p>
          <a:p>
            <a:pPr marL="194729" indent="-228600">
              <a:spcAft>
                <a:spcPts val="600"/>
              </a:spcAft>
              <a:buFont typeface="Arial" panose="020B0604020202020204" pitchFamily="34" charset="0"/>
              <a:buChar char="•"/>
            </a:pPr>
            <a:endParaRPr lang="en-US" sz="2400" dirty="0">
              <a:solidFill>
                <a:srgbClr val="000000"/>
              </a:solidFill>
            </a:endParaRPr>
          </a:p>
        </p:txBody>
      </p:sp>
    </p:spTree>
    <p:extLst>
      <p:ext uri="{BB962C8B-B14F-4D97-AF65-F5344CB8AC3E}">
        <p14:creationId xmlns:p14="http://schemas.microsoft.com/office/powerpoint/2010/main" val="22510519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03228" y="1044600"/>
            <a:ext cx="6420972" cy="713600"/>
          </a:xfrm>
        </p:spPr>
        <p:txBody>
          <a:bodyPr/>
          <a:lstStyle/>
          <a:p>
            <a:pPr algn="ctr"/>
            <a:r>
              <a:rPr lang="en-US" dirty="0"/>
              <a:t>Summary</a:t>
            </a:r>
          </a:p>
        </p:txBody>
      </p:sp>
      <p:sp>
        <p:nvSpPr>
          <p:cNvPr id="3" name="Text Placeholder 2"/>
          <p:cNvSpPr>
            <a:spLocks noGrp="1"/>
          </p:cNvSpPr>
          <p:nvPr>
            <p:ph type="body" idx="1"/>
          </p:nvPr>
        </p:nvSpPr>
        <p:spPr>
          <a:xfrm>
            <a:off x="4658327" y="2185286"/>
            <a:ext cx="6468697" cy="3628114"/>
          </a:xfrm>
        </p:spPr>
        <p:txBody>
          <a:bodyPr>
            <a:normAutofit/>
          </a:bodyPr>
          <a:lstStyle/>
          <a:p>
            <a:pPr marL="821247" lvl="1" indent="0">
              <a:lnSpc>
                <a:spcPct val="100000"/>
              </a:lnSpc>
              <a:spcBef>
                <a:spcPts val="0"/>
              </a:spcBef>
              <a:buNone/>
            </a:pPr>
            <a:r>
              <a:rPr lang="en-US" dirty="0"/>
              <a:t>In summary, we didn’t always find a high correlation with each variable independently , but when these variables are combined in a multi-linear regression model, we are able to account for 66% of the variance in median rent price. </a:t>
            </a:r>
          </a:p>
          <a:p>
            <a:pPr lvl="1">
              <a:lnSpc>
                <a:spcPct val="100000"/>
              </a:lnSpc>
              <a:spcBef>
                <a:spcPts val="0"/>
              </a:spcBef>
            </a:pPr>
            <a:endParaRPr lang="en-US" dirty="0"/>
          </a:p>
          <a:p>
            <a:pPr lvl="1"/>
            <a:endParaRPr lang="en-US" dirty="0"/>
          </a:p>
          <a:p>
            <a:pPr lvl="1"/>
            <a:endParaRPr lang="en-US" dirty="0"/>
          </a:p>
        </p:txBody>
      </p:sp>
      <p:pic>
        <p:nvPicPr>
          <p:cNvPr id="4" name="Picture 3"/>
          <p:cNvPicPr>
            <a:picLocks noChangeAspect="1"/>
          </p:cNvPicPr>
          <p:nvPr/>
        </p:nvPicPr>
        <p:blipFill>
          <a:blip r:embed="rId3"/>
          <a:stretch>
            <a:fillRect/>
          </a:stretch>
        </p:blipFill>
        <p:spPr>
          <a:xfrm>
            <a:off x="0" y="0"/>
            <a:ext cx="4658327" cy="6779172"/>
          </a:xfrm>
          <a:prstGeom prst="rect">
            <a:avLst/>
          </a:prstGeom>
        </p:spPr>
      </p:pic>
      <p:cxnSp>
        <p:nvCxnSpPr>
          <p:cNvPr id="5" name="Straight Connector 4"/>
          <p:cNvCxnSpPr/>
          <p:nvPr/>
        </p:nvCxnSpPr>
        <p:spPr>
          <a:xfrm flipV="1">
            <a:off x="5050642" y="2028496"/>
            <a:ext cx="6468697" cy="1"/>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211059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Freeform: Shape 19">
            <a:extLst>
              <a:ext uri="{FF2B5EF4-FFF2-40B4-BE49-F238E27FC236}">
                <a16:creationId xmlns:a16="http://schemas.microsoft.com/office/drawing/2014/main" id="{46C2E80F-49A6-4372-B103-219D417A5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4096" y="470925"/>
            <a:ext cx="4381009" cy="5892104"/>
          </a:xfrm>
          <a:custGeom>
            <a:avLst/>
            <a:gdLst>
              <a:gd name="connsiteX0" fmla="*/ 0 w 4381009"/>
              <a:gd name="connsiteY0" fmla="*/ 0 h 5892104"/>
              <a:gd name="connsiteX1" fmla="*/ 4157628 w 4381009"/>
              <a:gd name="connsiteY1" fmla="*/ 0 h 5892104"/>
              <a:gd name="connsiteX2" fmla="*/ 4169302 w 4381009"/>
              <a:gd name="connsiteY2" fmla="*/ 68659 h 5892104"/>
              <a:gd name="connsiteX3" fmla="*/ 4191571 w 4381009"/>
              <a:gd name="connsiteY3" fmla="*/ 205472 h 5892104"/>
              <a:gd name="connsiteX4" fmla="*/ 4213368 w 4381009"/>
              <a:gd name="connsiteY4" fmla="*/ 342890 h 5892104"/>
              <a:gd name="connsiteX5" fmla="*/ 4232030 w 4381009"/>
              <a:gd name="connsiteY5" fmla="*/ 480913 h 5892104"/>
              <a:gd name="connsiteX6" fmla="*/ 4250848 w 4381009"/>
              <a:gd name="connsiteY6" fmla="*/ 618332 h 5892104"/>
              <a:gd name="connsiteX7" fmla="*/ 4268412 w 4381009"/>
              <a:gd name="connsiteY7" fmla="*/ 756355 h 5892104"/>
              <a:gd name="connsiteX8" fmla="*/ 4283467 w 4381009"/>
              <a:gd name="connsiteY8" fmla="*/ 892563 h 5892104"/>
              <a:gd name="connsiteX9" fmla="*/ 4297737 w 4381009"/>
              <a:gd name="connsiteY9" fmla="*/ 1030587 h 5892104"/>
              <a:gd name="connsiteX10" fmla="*/ 4310754 w 4381009"/>
              <a:gd name="connsiteY10" fmla="*/ 1168005 h 5892104"/>
              <a:gd name="connsiteX11" fmla="*/ 4322045 w 4381009"/>
              <a:gd name="connsiteY11" fmla="*/ 1303002 h 5892104"/>
              <a:gd name="connsiteX12" fmla="*/ 4333336 w 4381009"/>
              <a:gd name="connsiteY12" fmla="*/ 1439815 h 5892104"/>
              <a:gd name="connsiteX13" fmla="*/ 4342745 w 4381009"/>
              <a:gd name="connsiteY13" fmla="*/ 1574812 h 5892104"/>
              <a:gd name="connsiteX14" fmla="*/ 4350115 w 4381009"/>
              <a:gd name="connsiteY14" fmla="*/ 1709808 h 5892104"/>
              <a:gd name="connsiteX15" fmla="*/ 4357799 w 4381009"/>
              <a:gd name="connsiteY15" fmla="*/ 1844200 h 5892104"/>
              <a:gd name="connsiteX16" fmla="*/ 4364229 w 4381009"/>
              <a:gd name="connsiteY16" fmla="*/ 1977381 h 5892104"/>
              <a:gd name="connsiteX17" fmla="*/ 4368777 w 4381009"/>
              <a:gd name="connsiteY17" fmla="*/ 2109351 h 5892104"/>
              <a:gd name="connsiteX18" fmla="*/ 4372697 w 4381009"/>
              <a:gd name="connsiteY18" fmla="*/ 2241321 h 5892104"/>
              <a:gd name="connsiteX19" fmla="*/ 4376461 w 4381009"/>
              <a:gd name="connsiteY19" fmla="*/ 2372080 h 5892104"/>
              <a:gd name="connsiteX20" fmla="*/ 4378186 w 4381009"/>
              <a:gd name="connsiteY20" fmla="*/ 2501023 h 5892104"/>
              <a:gd name="connsiteX21" fmla="*/ 4380068 w 4381009"/>
              <a:gd name="connsiteY21" fmla="*/ 2629966 h 5892104"/>
              <a:gd name="connsiteX22" fmla="*/ 4381009 w 4381009"/>
              <a:gd name="connsiteY22" fmla="*/ 2757093 h 5892104"/>
              <a:gd name="connsiteX23" fmla="*/ 4380068 w 4381009"/>
              <a:gd name="connsiteY23" fmla="*/ 2883010 h 5892104"/>
              <a:gd name="connsiteX24" fmla="*/ 4380068 w 4381009"/>
              <a:gd name="connsiteY24" fmla="*/ 3007715 h 5892104"/>
              <a:gd name="connsiteX25" fmla="*/ 4378186 w 4381009"/>
              <a:gd name="connsiteY25" fmla="*/ 3131210 h 5892104"/>
              <a:gd name="connsiteX26" fmla="*/ 4375363 w 4381009"/>
              <a:gd name="connsiteY26" fmla="*/ 3252283 h 5892104"/>
              <a:gd name="connsiteX27" fmla="*/ 4372697 w 4381009"/>
              <a:gd name="connsiteY27" fmla="*/ 3372146 h 5892104"/>
              <a:gd name="connsiteX28" fmla="*/ 4369718 w 4381009"/>
              <a:gd name="connsiteY28" fmla="*/ 3489587 h 5892104"/>
              <a:gd name="connsiteX29" fmla="*/ 4365170 w 4381009"/>
              <a:gd name="connsiteY29" fmla="*/ 3606423 h 5892104"/>
              <a:gd name="connsiteX30" fmla="*/ 4360309 w 4381009"/>
              <a:gd name="connsiteY30" fmla="*/ 3721443 h 5892104"/>
              <a:gd name="connsiteX31" fmla="*/ 4355918 w 4381009"/>
              <a:gd name="connsiteY31" fmla="*/ 3834041 h 5892104"/>
              <a:gd name="connsiteX32" fmla="*/ 4343529 w 4381009"/>
              <a:gd name="connsiteY32" fmla="*/ 4053789 h 5892104"/>
              <a:gd name="connsiteX33" fmla="*/ 4330356 w 4381009"/>
              <a:gd name="connsiteY33" fmla="*/ 4264457 h 5892104"/>
              <a:gd name="connsiteX34" fmla="*/ 4316556 w 4381009"/>
              <a:gd name="connsiteY34" fmla="*/ 4466650 h 5892104"/>
              <a:gd name="connsiteX35" fmla="*/ 4301344 w 4381009"/>
              <a:gd name="connsiteY35" fmla="*/ 4657946 h 5892104"/>
              <a:gd name="connsiteX36" fmla="*/ 4285506 w 4381009"/>
              <a:gd name="connsiteY36" fmla="*/ 4840767 h 5892104"/>
              <a:gd name="connsiteX37" fmla="*/ 4268412 w 4381009"/>
              <a:gd name="connsiteY37" fmla="*/ 5010269 h 5892104"/>
              <a:gd name="connsiteX38" fmla="*/ 4251633 w 4381009"/>
              <a:gd name="connsiteY38" fmla="*/ 5169481 h 5892104"/>
              <a:gd name="connsiteX39" fmla="*/ 4234853 w 4381009"/>
              <a:gd name="connsiteY39" fmla="*/ 5315980 h 5892104"/>
              <a:gd name="connsiteX40" fmla="*/ 4219014 w 4381009"/>
              <a:gd name="connsiteY40" fmla="*/ 5450371 h 5892104"/>
              <a:gd name="connsiteX41" fmla="*/ 4203959 w 4381009"/>
              <a:gd name="connsiteY41" fmla="*/ 5569628 h 5892104"/>
              <a:gd name="connsiteX42" fmla="*/ 4189689 w 4381009"/>
              <a:gd name="connsiteY42" fmla="*/ 5677384 h 5892104"/>
              <a:gd name="connsiteX43" fmla="*/ 4177770 w 4381009"/>
              <a:gd name="connsiteY43" fmla="*/ 5768189 h 5892104"/>
              <a:gd name="connsiteX44" fmla="*/ 4166479 w 4381009"/>
              <a:gd name="connsiteY44" fmla="*/ 5844465 h 5892104"/>
              <a:gd name="connsiteX45" fmla="*/ 4159132 w 4381009"/>
              <a:gd name="connsiteY45" fmla="*/ 5892104 h 5892104"/>
              <a:gd name="connsiteX46" fmla="*/ 0 w 4381009"/>
              <a:gd name="connsiteY46" fmla="*/ 5892104 h 589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4381009" h="5892104">
                <a:moveTo>
                  <a:pt x="0" y="0"/>
                </a:moveTo>
                <a:lnTo>
                  <a:pt x="4157628" y="0"/>
                </a:lnTo>
                <a:lnTo>
                  <a:pt x="4169302" y="68659"/>
                </a:lnTo>
                <a:lnTo>
                  <a:pt x="4191571" y="205472"/>
                </a:lnTo>
                <a:lnTo>
                  <a:pt x="4213368" y="342890"/>
                </a:lnTo>
                <a:lnTo>
                  <a:pt x="4232030" y="480913"/>
                </a:lnTo>
                <a:lnTo>
                  <a:pt x="4250848" y="618332"/>
                </a:lnTo>
                <a:lnTo>
                  <a:pt x="4268412" y="756355"/>
                </a:lnTo>
                <a:lnTo>
                  <a:pt x="4283467" y="892563"/>
                </a:lnTo>
                <a:lnTo>
                  <a:pt x="4297737" y="1030587"/>
                </a:lnTo>
                <a:lnTo>
                  <a:pt x="4310754" y="1168005"/>
                </a:lnTo>
                <a:lnTo>
                  <a:pt x="4322045" y="1303002"/>
                </a:lnTo>
                <a:lnTo>
                  <a:pt x="4333336" y="1439815"/>
                </a:lnTo>
                <a:lnTo>
                  <a:pt x="4342745" y="1574812"/>
                </a:lnTo>
                <a:lnTo>
                  <a:pt x="4350115" y="1709808"/>
                </a:lnTo>
                <a:lnTo>
                  <a:pt x="4357799" y="1844200"/>
                </a:lnTo>
                <a:lnTo>
                  <a:pt x="4364229" y="1977381"/>
                </a:lnTo>
                <a:lnTo>
                  <a:pt x="4368777" y="2109351"/>
                </a:lnTo>
                <a:lnTo>
                  <a:pt x="4372697" y="2241321"/>
                </a:lnTo>
                <a:lnTo>
                  <a:pt x="4376461" y="2372080"/>
                </a:lnTo>
                <a:lnTo>
                  <a:pt x="4378186" y="2501023"/>
                </a:lnTo>
                <a:lnTo>
                  <a:pt x="4380068" y="2629966"/>
                </a:lnTo>
                <a:lnTo>
                  <a:pt x="4381009" y="2757093"/>
                </a:lnTo>
                <a:lnTo>
                  <a:pt x="4380068" y="2883010"/>
                </a:lnTo>
                <a:lnTo>
                  <a:pt x="4380068" y="3007715"/>
                </a:lnTo>
                <a:lnTo>
                  <a:pt x="4378186" y="3131210"/>
                </a:lnTo>
                <a:lnTo>
                  <a:pt x="4375363" y="3252283"/>
                </a:lnTo>
                <a:lnTo>
                  <a:pt x="4372697" y="3372146"/>
                </a:lnTo>
                <a:lnTo>
                  <a:pt x="4369718" y="3489587"/>
                </a:lnTo>
                <a:lnTo>
                  <a:pt x="4365170" y="3606423"/>
                </a:lnTo>
                <a:lnTo>
                  <a:pt x="4360309" y="3721443"/>
                </a:lnTo>
                <a:lnTo>
                  <a:pt x="4355918" y="3834041"/>
                </a:lnTo>
                <a:lnTo>
                  <a:pt x="4343529" y="4053789"/>
                </a:lnTo>
                <a:lnTo>
                  <a:pt x="4330356" y="4264457"/>
                </a:lnTo>
                <a:lnTo>
                  <a:pt x="4316556" y="4466650"/>
                </a:lnTo>
                <a:lnTo>
                  <a:pt x="4301344" y="4657946"/>
                </a:lnTo>
                <a:lnTo>
                  <a:pt x="4285506" y="4840767"/>
                </a:lnTo>
                <a:lnTo>
                  <a:pt x="4268412" y="5010269"/>
                </a:lnTo>
                <a:lnTo>
                  <a:pt x="4251633" y="5169481"/>
                </a:lnTo>
                <a:lnTo>
                  <a:pt x="4234853" y="5315980"/>
                </a:lnTo>
                <a:lnTo>
                  <a:pt x="4219014" y="5450371"/>
                </a:lnTo>
                <a:lnTo>
                  <a:pt x="4203959" y="5569628"/>
                </a:lnTo>
                <a:lnTo>
                  <a:pt x="4189689" y="5677384"/>
                </a:lnTo>
                <a:lnTo>
                  <a:pt x="4177770" y="5768189"/>
                </a:lnTo>
                <a:lnTo>
                  <a:pt x="4166479" y="5844465"/>
                </a:lnTo>
                <a:lnTo>
                  <a:pt x="4159132" y="5892104"/>
                </a:lnTo>
                <a:lnTo>
                  <a:pt x="0" y="5892104"/>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8FAD6A9-076A-AA42-BEB8-DEAF4E5906FC}"/>
              </a:ext>
            </a:extLst>
          </p:cNvPr>
          <p:cNvSpPr>
            <a:spLocks noGrp="1"/>
          </p:cNvSpPr>
          <p:nvPr>
            <p:ph type="title"/>
          </p:nvPr>
        </p:nvSpPr>
        <p:spPr>
          <a:xfrm>
            <a:off x="863029" y="1012004"/>
            <a:ext cx="3416158" cy="4795408"/>
          </a:xfrm>
        </p:spPr>
        <p:txBody>
          <a:bodyPr vert="horz" lIns="91440" tIns="45720" rIns="91440" bIns="45720" rtlCol="0" anchor="ctr">
            <a:normAutofit/>
          </a:bodyPr>
          <a:lstStyle/>
          <a:p>
            <a:pPr>
              <a:spcBef>
                <a:spcPct val="0"/>
              </a:spcBef>
            </a:pPr>
            <a:r>
              <a:rPr lang="en-US" sz="4400" dirty="0">
                <a:solidFill>
                  <a:srgbClr val="FFFFFF"/>
                </a:solidFill>
              </a:rPr>
              <a:t>Table of Contents</a:t>
            </a:r>
          </a:p>
        </p:txBody>
      </p:sp>
      <p:graphicFrame>
        <p:nvGraphicFramePr>
          <p:cNvPr id="5" name="Text Placeholder 2">
            <a:extLst>
              <a:ext uri="{FF2B5EF4-FFF2-40B4-BE49-F238E27FC236}">
                <a16:creationId xmlns:a16="http://schemas.microsoft.com/office/drawing/2014/main" id="{091DC8A3-9701-4212-9945-07942EEEE8C9}"/>
              </a:ext>
            </a:extLst>
          </p:cNvPr>
          <p:cNvGraphicFramePr/>
          <p:nvPr>
            <p:extLst>
              <p:ext uri="{D42A27DB-BD31-4B8C-83A1-F6EECF244321}">
                <p14:modId xmlns:p14="http://schemas.microsoft.com/office/powerpoint/2010/main" val="3345890980"/>
              </p:ext>
            </p:extLst>
          </p:nvPr>
        </p:nvGraphicFramePr>
        <p:xfrm>
          <a:off x="5194300" y="470924"/>
          <a:ext cx="6513604" cy="588542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56427851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Freeform: Shape 15">
            <a:extLst>
              <a:ext uri="{FF2B5EF4-FFF2-40B4-BE49-F238E27FC236}">
                <a16:creationId xmlns:a16="http://schemas.microsoft.com/office/drawing/2014/main" id="{42285737-90EE-47DC-AC80-8AE156B119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 y="-1"/>
            <a:ext cx="4403709" cy="6858001"/>
          </a:xfrm>
          <a:custGeom>
            <a:avLst/>
            <a:gdLst>
              <a:gd name="connsiteX0" fmla="*/ 3223890 w 4403709"/>
              <a:gd name="connsiteY0" fmla="*/ 6858001 h 6858001"/>
              <a:gd name="connsiteX1" fmla="*/ 4101908 w 4403709"/>
              <a:gd name="connsiteY1" fmla="*/ 6858001 h 6858001"/>
              <a:gd name="connsiteX2" fmla="*/ 3254950 w 4403709"/>
              <a:gd name="connsiteY2" fmla="*/ 1599356 h 6858001"/>
              <a:gd name="connsiteX3" fmla="*/ 3254950 w 4403709"/>
              <a:gd name="connsiteY3" fmla="*/ 1594062 h 6858001"/>
              <a:gd name="connsiteX4" fmla="*/ 4403709 w 4403709"/>
              <a:gd name="connsiteY4" fmla="*/ 0 h 6858001"/>
              <a:gd name="connsiteX5" fmla="*/ 3254950 w 4403709"/>
              <a:gd name="connsiteY5" fmla="*/ 0 h 6858001"/>
              <a:gd name="connsiteX6" fmla="*/ 2903520 w 4403709"/>
              <a:gd name="connsiteY6" fmla="*/ 0 h 6858001"/>
              <a:gd name="connsiteX7" fmla="*/ 0 w 4403709"/>
              <a:gd name="connsiteY7" fmla="*/ 0 h 6858001"/>
              <a:gd name="connsiteX8" fmla="*/ 0 w 4403709"/>
              <a:gd name="connsiteY8" fmla="*/ 6858000 h 6858001"/>
              <a:gd name="connsiteX9" fmla="*/ 3223890 w 4403709"/>
              <a:gd name="connsiteY9" fmla="*/ 685800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03709" h="6858001">
                <a:moveTo>
                  <a:pt x="3223890" y="6858001"/>
                </a:moveTo>
                <a:lnTo>
                  <a:pt x="4101908" y="6858001"/>
                </a:lnTo>
                <a:lnTo>
                  <a:pt x="3254950" y="1599356"/>
                </a:lnTo>
                <a:lnTo>
                  <a:pt x="3254950" y="1594062"/>
                </a:lnTo>
                <a:lnTo>
                  <a:pt x="4403709" y="0"/>
                </a:lnTo>
                <a:lnTo>
                  <a:pt x="3254950" y="0"/>
                </a:lnTo>
                <a:lnTo>
                  <a:pt x="2903520" y="0"/>
                </a:lnTo>
                <a:lnTo>
                  <a:pt x="0" y="0"/>
                </a:lnTo>
                <a:lnTo>
                  <a:pt x="0" y="6858000"/>
                </a:lnTo>
                <a:lnTo>
                  <a:pt x="3223890" y="6858000"/>
                </a:lnTo>
                <a:close/>
              </a:path>
            </a:pathLst>
          </a:custGeom>
          <a:ln>
            <a:noFill/>
          </a:ln>
        </p:spPr>
        <p:style>
          <a:lnRef idx="2">
            <a:schemeClr val="accent1">
              <a:shade val="50000"/>
            </a:schemeClr>
          </a:lnRef>
          <a:fillRef idx="1002">
            <a:schemeClr val="dk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18" name="Group 17">
            <a:extLst>
              <a:ext uri="{FF2B5EF4-FFF2-40B4-BE49-F238E27FC236}">
                <a16:creationId xmlns:a16="http://schemas.microsoft.com/office/drawing/2014/main" id="{B57BDC17-F1B3-455F-BBF1-680AA1F25C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315292" y="0"/>
            <a:ext cx="2436813" cy="6858001"/>
            <a:chOff x="1320800" y="0"/>
            <a:chExt cx="2436813" cy="6858001"/>
          </a:xfrm>
        </p:grpSpPr>
        <p:sp>
          <p:nvSpPr>
            <p:cNvPr id="19" name="Freeform 6">
              <a:extLst>
                <a:ext uri="{FF2B5EF4-FFF2-40B4-BE49-F238E27FC236}">
                  <a16:creationId xmlns:a16="http://schemas.microsoft.com/office/drawing/2014/main" id="{64E2FA9A-FEF7-4501-B0EB-5E45EDD217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20" name="Freeform 7">
              <a:extLst>
                <a:ext uri="{FF2B5EF4-FFF2-40B4-BE49-F238E27FC236}">
                  <a16:creationId xmlns:a16="http://schemas.microsoft.com/office/drawing/2014/main" id="{BC38192B-B4CB-47D4-A3B1-10010247F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rgbClr val="595959"/>
            </a:solidFill>
            <a:ln>
              <a:noFill/>
            </a:ln>
          </p:spPr>
        </p:sp>
        <p:sp>
          <p:nvSpPr>
            <p:cNvPr id="21" name="Freeform 8">
              <a:extLst>
                <a:ext uri="{FF2B5EF4-FFF2-40B4-BE49-F238E27FC236}">
                  <a16:creationId xmlns:a16="http://schemas.microsoft.com/office/drawing/2014/main" id="{96330E33-E171-4B0F-82B5-AF7230399B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rgbClr val="262626"/>
            </a:solidFill>
            <a:ln>
              <a:noFill/>
            </a:ln>
          </p:spPr>
        </p:sp>
        <p:sp>
          <p:nvSpPr>
            <p:cNvPr id="22" name="Freeform 9">
              <a:extLst>
                <a:ext uri="{FF2B5EF4-FFF2-40B4-BE49-F238E27FC236}">
                  <a16:creationId xmlns:a16="http://schemas.microsoft.com/office/drawing/2014/main" id="{332B1723-69BF-42D7-B757-0FA059E152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23" name="Freeform 10">
              <a:extLst>
                <a:ext uri="{FF2B5EF4-FFF2-40B4-BE49-F238E27FC236}">
                  <a16:creationId xmlns:a16="http://schemas.microsoft.com/office/drawing/2014/main" id="{F115D62D-1E96-48D1-A78D-D370A0BFB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24" name="Freeform 11">
              <a:extLst>
                <a:ext uri="{FF2B5EF4-FFF2-40B4-BE49-F238E27FC236}">
                  <a16:creationId xmlns:a16="http://schemas.microsoft.com/office/drawing/2014/main" id="{91C2876A-169D-4822-A766-C00578C88B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rgbClr val="404040"/>
            </a:solidFill>
            <a:ln>
              <a:noFill/>
            </a:ln>
          </p:spPr>
        </p:sp>
      </p:grpSp>
      <p:sp>
        <p:nvSpPr>
          <p:cNvPr id="2" name="Title 1">
            <a:extLst>
              <a:ext uri="{FF2B5EF4-FFF2-40B4-BE49-F238E27FC236}">
                <a16:creationId xmlns:a16="http://schemas.microsoft.com/office/drawing/2014/main" id="{01D5083C-EEE8-7843-82BE-BF60BCC40EE5}"/>
              </a:ext>
            </a:extLst>
          </p:cNvPr>
          <p:cNvSpPr>
            <a:spLocks noGrp="1"/>
          </p:cNvSpPr>
          <p:nvPr>
            <p:ph type="title"/>
          </p:nvPr>
        </p:nvSpPr>
        <p:spPr>
          <a:xfrm>
            <a:off x="535020" y="685800"/>
            <a:ext cx="2780271" cy="5105400"/>
          </a:xfrm>
          <a:prstGeom prst="ellipse">
            <a:avLst/>
          </a:prstGeom>
        </p:spPr>
        <p:txBody>
          <a:bodyPr vert="horz" lIns="91440" tIns="45720" rIns="91440" bIns="45720" rtlCol="0" anchor="ctr">
            <a:normAutofit/>
          </a:bodyPr>
          <a:lstStyle/>
          <a:p>
            <a:pPr>
              <a:spcBef>
                <a:spcPct val="0"/>
              </a:spcBef>
            </a:pPr>
            <a:r>
              <a:rPr lang="en-US" sz="4000" dirty="0">
                <a:solidFill>
                  <a:srgbClr val="FFFFFF"/>
                </a:solidFill>
              </a:rPr>
              <a:t>Post Mortem</a:t>
            </a:r>
          </a:p>
        </p:txBody>
      </p:sp>
      <p:graphicFrame>
        <p:nvGraphicFramePr>
          <p:cNvPr id="11" name="Content Placeholder 3">
            <a:extLst>
              <a:ext uri="{FF2B5EF4-FFF2-40B4-BE49-F238E27FC236}">
                <a16:creationId xmlns:a16="http://schemas.microsoft.com/office/drawing/2014/main" id="{1FBE29A5-0A17-4921-9E4E-8FC64F297CF5}"/>
              </a:ext>
            </a:extLst>
          </p:cNvPr>
          <p:cNvGraphicFramePr/>
          <p:nvPr>
            <p:extLst>
              <p:ext uri="{D42A27DB-BD31-4B8C-83A1-F6EECF244321}">
                <p14:modId xmlns:p14="http://schemas.microsoft.com/office/powerpoint/2010/main" val="2590981232"/>
              </p:ext>
            </p:extLst>
          </p:nvPr>
        </p:nvGraphicFramePr>
        <p:xfrm>
          <a:off x="5010150" y="685800"/>
          <a:ext cx="6492875" cy="5105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3403965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Freeform: Shape 15">
            <a:extLst>
              <a:ext uri="{FF2B5EF4-FFF2-40B4-BE49-F238E27FC236}">
                <a16:creationId xmlns:a16="http://schemas.microsoft.com/office/drawing/2014/main" id="{42285737-90EE-47DC-AC80-8AE156B119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 y="-1"/>
            <a:ext cx="4403709" cy="6858001"/>
          </a:xfrm>
          <a:custGeom>
            <a:avLst/>
            <a:gdLst>
              <a:gd name="connsiteX0" fmla="*/ 3223890 w 4403709"/>
              <a:gd name="connsiteY0" fmla="*/ 6858001 h 6858001"/>
              <a:gd name="connsiteX1" fmla="*/ 4101908 w 4403709"/>
              <a:gd name="connsiteY1" fmla="*/ 6858001 h 6858001"/>
              <a:gd name="connsiteX2" fmla="*/ 3254950 w 4403709"/>
              <a:gd name="connsiteY2" fmla="*/ 1599356 h 6858001"/>
              <a:gd name="connsiteX3" fmla="*/ 3254950 w 4403709"/>
              <a:gd name="connsiteY3" fmla="*/ 1594062 h 6858001"/>
              <a:gd name="connsiteX4" fmla="*/ 4403709 w 4403709"/>
              <a:gd name="connsiteY4" fmla="*/ 0 h 6858001"/>
              <a:gd name="connsiteX5" fmla="*/ 3254950 w 4403709"/>
              <a:gd name="connsiteY5" fmla="*/ 0 h 6858001"/>
              <a:gd name="connsiteX6" fmla="*/ 2903520 w 4403709"/>
              <a:gd name="connsiteY6" fmla="*/ 0 h 6858001"/>
              <a:gd name="connsiteX7" fmla="*/ 0 w 4403709"/>
              <a:gd name="connsiteY7" fmla="*/ 0 h 6858001"/>
              <a:gd name="connsiteX8" fmla="*/ 0 w 4403709"/>
              <a:gd name="connsiteY8" fmla="*/ 6858000 h 6858001"/>
              <a:gd name="connsiteX9" fmla="*/ 3223890 w 4403709"/>
              <a:gd name="connsiteY9" fmla="*/ 685800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03709" h="6858001">
                <a:moveTo>
                  <a:pt x="3223890" y="6858001"/>
                </a:moveTo>
                <a:lnTo>
                  <a:pt x="4101908" y="6858001"/>
                </a:lnTo>
                <a:lnTo>
                  <a:pt x="3254950" y="1599356"/>
                </a:lnTo>
                <a:lnTo>
                  <a:pt x="3254950" y="1594062"/>
                </a:lnTo>
                <a:lnTo>
                  <a:pt x="4403709" y="0"/>
                </a:lnTo>
                <a:lnTo>
                  <a:pt x="3254950" y="0"/>
                </a:lnTo>
                <a:lnTo>
                  <a:pt x="2903520" y="0"/>
                </a:lnTo>
                <a:lnTo>
                  <a:pt x="0" y="0"/>
                </a:lnTo>
                <a:lnTo>
                  <a:pt x="0" y="6858000"/>
                </a:lnTo>
                <a:lnTo>
                  <a:pt x="3223890" y="6858000"/>
                </a:lnTo>
                <a:close/>
              </a:path>
            </a:pathLst>
          </a:custGeom>
          <a:ln>
            <a:noFill/>
          </a:ln>
        </p:spPr>
        <p:style>
          <a:lnRef idx="2">
            <a:schemeClr val="accent1">
              <a:shade val="50000"/>
            </a:schemeClr>
          </a:lnRef>
          <a:fillRef idx="1002">
            <a:schemeClr val="dk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18" name="Group 17">
            <a:extLst>
              <a:ext uri="{FF2B5EF4-FFF2-40B4-BE49-F238E27FC236}">
                <a16:creationId xmlns:a16="http://schemas.microsoft.com/office/drawing/2014/main" id="{B57BDC17-F1B3-455F-BBF1-680AA1F25C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315292" y="0"/>
            <a:ext cx="2436813" cy="6858001"/>
            <a:chOff x="1320800" y="0"/>
            <a:chExt cx="2436813" cy="6858001"/>
          </a:xfrm>
        </p:grpSpPr>
        <p:sp>
          <p:nvSpPr>
            <p:cNvPr id="19" name="Freeform 6">
              <a:extLst>
                <a:ext uri="{FF2B5EF4-FFF2-40B4-BE49-F238E27FC236}">
                  <a16:creationId xmlns:a16="http://schemas.microsoft.com/office/drawing/2014/main" id="{64E2FA9A-FEF7-4501-B0EB-5E45EDD217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20" name="Freeform 7">
              <a:extLst>
                <a:ext uri="{FF2B5EF4-FFF2-40B4-BE49-F238E27FC236}">
                  <a16:creationId xmlns:a16="http://schemas.microsoft.com/office/drawing/2014/main" id="{BC38192B-B4CB-47D4-A3B1-10010247F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rgbClr val="595959"/>
            </a:solidFill>
            <a:ln>
              <a:noFill/>
            </a:ln>
          </p:spPr>
        </p:sp>
        <p:sp>
          <p:nvSpPr>
            <p:cNvPr id="21" name="Freeform 8">
              <a:extLst>
                <a:ext uri="{FF2B5EF4-FFF2-40B4-BE49-F238E27FC236}">
                  <a16:creationId xmlns:a16="http://schemas.microsoft.com/office/drawing/2014/main" id="{96330E33-E171-4B0F-82B5-AF7230399B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rgbClr val="262626"/>
            </a:solidFill>
            <a:ln>
              <a:noFill/>
            </a:ln>
          </p:spPr>
        </p:sp>
        <p:sp>
          <p:nvSpPr>
            <p:cNvPr id="22" name="Freeform 9">
              <a:extLst>
                <a:ext uri="{FF2B5EF4-FFF2-40B4-BE49-F238E27FC236}">
                  <a16:creationId xmlns:a16="http://schemas.microsoft.com/office/drawing/2014/main" id="{332B1723-69BF-42D7-B757-0FA059E152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23" name="Freeform 10">
              <a:extLst>
                <a:ext uri="{FF2B5EF4-FFF2-40B4-BE49-F238E27FC236}">
                  <a16:creationId xmlns:a16="http://schemas.microsoft.com/office/drawing/2014/main" id="{F115D62D-1E96-48D1-A78D-D370A0BFB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24" name="Freeform 11">
              <a:extLst>
                <a:ext uri="{FF2B5EF4-FFF2-40B4-BE49-F238E27FC236}">
                  <a16:creationId xmlns:a16="http://schemas.microsoft.com/office/drawing/2014/main" id="{91C2876A-169D-4822-A766-C00578C88B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rgbClr val="404040"/>
            </a:solidFill>
            <a:ln>
              <a:noFill/>
            </a:ln>
          </p:spPr>
        </p:sp>
      </p:grpSp>
      <p:sp>
        <p:nvSpPr>
          <p:cNvPr id="2" name="Title 1">
            <a:extLst>
              <a:ext uri="{FF2B5EF4-FFF2-40B4-BE49-F238E27FC236}">
                <a16:creationId xmlns:a16="http://schemas.microsoft.com/office/drawing/2014/main" id="{01D5083C-EEE8-7843-82BE-BF60BCC40EE5}"/>
              </a:ext>
            </a:extLst>
          </p:cNvPr>
          <p:cNvSpPr>
            <a:spLocks noGrp="1"/>
          </p:cNvSpPr>
          <p:nvPr>
            <p:ph type="title"/>
          </p:nvPr>
        </p:nvSpPr>
        <p:spPr>
          <a:xfrm>
            <a:off x="535020" y="685800"/>
            <a:ext cx="2780271" cy="5105400"/>
          </a:xfrm>
          <a:prstGeom prst="ellipse">
            <a:avLst/>
          </a:prstGeom>
        </p:spPr>
        <p:txBody>
          <a:bodyPr vert="horz" lIns="91440" tIns="45720" rIns="91440" bIns="45720" rtlCol="0" anchor="ctr">
            <a:normAutofit/>
          </a:bodyPr>
          <a:lstStyle/>
          <a:p>
            <a:pPr>
              <a:spcBef>
                <a:spcPct val="0"/>
              </a:spcBef>
            </a:pPr>
            <a:r>
              <a:rPr lang="en-US" sz="4000" dirty="0">
                <a:solidFill>
                  <a:srgbClr val="FFFFFF"/>
                </a:solidFill>
              </a:rPr>
              <a:t>Post Mortem</a:t>
            </a:r>
          </a:p>
        </p:txBody>
      </p:sp>
      <p:graphicFrame>
        <p:nvGraphicFramePr>
          <p:cNvPr id="11" name="Content Placeholder 3">
            <a:extLst>
              <a:ext uri="{FF2B5EF4-FFF2-40B4-BE49-F238E27FC236}">
                <a16:creationId xmlns:a16="http://schemas.microsoft.com/office/drawing/2014/main" id="{1FBE29A5-0A17-4921-9E4E-8FC64F297CF5}"/>
              </a:ext>
            </a:extLst>
          </p:cNvPr>
          <p:cNvGraphicFramePr/>
          <p:nvPr>
            <p:extLst>
              <p:ext uri="{D42A27DB-BD31-4B8C-83A1-F6EECF244321}">
                <p14:modId xmlns:p14="http://schemas.microsoft.com/office/powerpoint/2010/main" val="1528913519"/>
              </p:ext>
            </p:extLst>
          </p:nvPr>
        </p:nvGraphicFramePr>
        <p:xfrm>
          <a:off x="5010150" y="685800"/>
          <a:ext cx="6492875" cy="5105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5198706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Freeform: Shape 15">
            <a:extLst>
              <a:ext uri="{FF2B5EF4-FFF2-40B4-BE49-F238E27FC236}">
                <a16:creationId xmlns:a16="http://schemas.microsoft.com/office/drawing/2014/main" id="{42285737-90EE-47DC-AC80-8AE156B119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 y="-1"/>
            <a:ext cx="4403709" cy="6858001"/>
          </a:xfrm>
          <a:custGeom>
            <a:avLst/>
            <a:gdLst>
              <a:gd name="connsiteX0" fmla="*/ 3223890 w 4403709"/>
              <a:gd name="connsiteY0" fmla="*/ 6858001 h 6858001"/>
              <a:gd name="connsiteX1" fmla="*/ 4101908 w 4403709"/>
              <a:gd name="connsiteY1" fmla="*/ 6858001 h 6858001"/>
              <a:gd name="connsiteX2" fmla="*/ 3254950 w 4403709"/>
              <a:gd name="connsiteY2" fmla="*/ 1599356 h 6858001"/>
              <a:gd name="connsiteX3" fmla="*/ 3254950 w 4403709"/>
              <a:gd name="connsiteY3" fmla="*/ 1594062 h 6858001"/>
              <a:gd name="connsiteX4" fmla="*/ 4403709 w 4403709"/>
              <a:gd name="connsiteY4" fmla="*/ 0 h 6858001"/>
              <a:gd name="connsiteX5" fmla="*/ 3254950 w 4403709"/>
              <a:gd name="connsiteY5" fmla="*/ 0 h 6858001"/>
              <a:gd name="connsiteX6" fmla="*/ 2903520 w 4403709"/>
              <a:gd name="connsiteY6" fmla="*/ 0 h 6858001"/>
              <a:gd name="connsiteX7" fmla="*/ 0 w 4403709"/>
              <a:gd name="connsiteY7" fmla="*/ 0 h 6858001"/>
              <a:gd name="connsiteX8" fmla="*/ 0 w 4403709"/>
              <a:gd name="connsiteY8" fmla="*/ 6858000 h 6858001"/>
              <a:gd name="connsiteX9" fmla="*/ 3223890 w 4403709"/>
              <a:gd name="connsiteY9" fmla="*/ 685800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03709" h="6858001">
                <a:moveTo>
                  <a:pt x="3223890" y="6858001"/>
                </a:moveTo>
                <a:lnTo>
                  <a:pt x="4101908" y="6858001"/>
                </a:lnTo>
                <a:lnTo>
                  <a:pt x="3254950" y="1599356"/>
                </a:lnTo>
                <a:lnTo>
                  <a:pt x="3254950" y="1594062"/>
                </a:lnTo>
                <a:lnTo>
                  <a:pt x="4403709" y="0"/>
                </a:lnTo>
                <a:lnTo>
                  <a:pt x="3254950" y="0"/>
                </a:lnTo>
                <a:lnTo>
                  <a:pt x="2903520" y="0"/>
                </a:lnTo>
                <a:lnTo>
                  <a:pt x="0" y="0"/>
                </a:lnTo>
                <a:lnTo>
                  <a:pt x="0" y="6858000"/>
                </a:lnTo>
                <a:lnTo>
                  <a:pt x="3223890" y="6858000"/>
                </a:lnTo>
                <a:close/>
              </a:path>
            </a:pathLst>
          </a:custGeom>
          <a:ln>
            <a:noFill/>
          </a:ln>
        </p:spPr>
        <p:style>
          <a:lnRef idx="2">
            <a:schemeClr val="accent1">
              <a:shade val="50000"/>
            </a:schemeClr>
          </a:lnRef>
          <a:fillRef idx="1002">
            <a:schemeClr val="dk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18" name="Group 17">
            <a:extLst>
              <a:ext uri="{FF2B5EF4-FFF2-40B4-BE49-F238E27FC236}">
                <a16:creationId xmlns:a16="http://schemas.microsoft.com/office/drawing/2014/main" id="{B57BDC17-F1B3-455F-BBF1-680AA1F25C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315292" y="0"/>
            <a:ext cx="2436813" cy="6858001"/>
            <a:chOff x="1320800" y="0"/>
            <a:chExt cx="2436813" cy="6858001"/>
          </a:xfrm>
        </p:grpSpPr>
        <p:sp>
          <p:nvSpPr>
            <p:cNvPr id="19" name="Freeform 6">
              <a:extLst>
                <a:ext uri="{FF2B5EF4-FFF2-40B4-BE49-F238E27FC236}">
                  <a16:creationId xmlns:a16="http://schemas.microsoft.com/office/drawing/2014/main" id="{64E2FA9A-FEF7-4501-B0EB-5E45EDD217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20" name="Freeform 7">
              <a:extLst>
                <a:ext uri="{FF2B5EF4-FFF2-40B4-BE49-F238E27FC236}">
                  <a16:creationId xmlns:a16="http://schemas.microsoft.com/office/drawing/2014/main" id="{BC38192B-B4CB-47D4-A3B1-10010247F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rgbClr val="595959"/>
            </a:solidFill>
            <a:ln>
              <a:noFill/>
            </a:ln>
          </p:spPr>
        </p:sp>
        <p:sp>
          <p:nvSpPr>
            <p:cNvPr id="21" name="Freeform 8">
              <a:extLst>
                <a:ext uri="{FF2B5EF4-FFF2-40B4-BE49-F238E27FC236}">
                  <a16:creationId xmlns:a16="http://schemas.microsoft.com/office/drawing/2014/main" id="{96330E33-E171-4B0F-82B5-AF7230399B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rgbClr val="262626"/>
            </a:solidFill>
            <a:ln>
              <a:noFill/>
            </a:ln>
          </p:spPr>
        </p:sp>
        <p:sp>
          <p:nvSpPr>
            <p:cNvPr id="22" name="Freeform 9">
              <a:extLst>
                <a:ext uri="{FF2B5EF4-FFF2-40B4-BE49-F238E27FC236}">
                  <a16:creationId xmlns:a16="http://schemas.microsoft.com/office/drawing/2014/main" id="{332B1723-69BF-42D7-B757-0FA059E152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23" name="Freeform 10">
              <a:extLst>
                <a:ext uri="{FF2B5EF4-FFF2-40B4-BE49-F238E27FC236}">
                  <a16:creationId xmlns:a16="http://schemas.microsoft.com/office/drawing/2014/main" id="{F115D62D-1E96-48D1-A78D-D370A0BFB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24" name="Freeform 11">
              <a:extLst>
                <a:ext uri="{FF2B5EF4-FFF2-40B4-BE49-F238E27FC236}">
                  <a16:creationId xmlns:a16="http://schemas.microsoft.com/office/drawing/2014/main" id="{91C2876A-169D-4822-A766-C00578C88B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rgbClr val="404040"/>
            </a:solidFill>
            <a:ln>
              <a:noFill/>
            </a:ln>
          </p:spPr>
        </p:sp>
      </p:grpSp>
      <p:sp>
        <p:nvSpPr>
          <p:cNvPr id="2" name="Title 1">
            <a:extLst>
              <a:ext uri="{FF2B5EF4-FFF2-40B4-BE49-F238E27FC236}">
                <a16:creationId xmlns:a16="http://schemas.microsoft.com/office/drawing/2014/main" id="{01D5083C-EEE8-7843-82BE-BF60BCC40EE5}"/>
              </a:ext>
            </a:extLst>
          </p:cNvPr>
          <p:cNvSpPr>
            <a:spLocks noGrp="1"/>
          </p:cNvSpPr>
          <p:nvPr>
            <p:ph type="title"/>
          </p:nvPr>
        </p:nvSpPr>
        <p:spPr>
          <a:xfrm>
            <a:off x="535020" y="685800"/>
            <a:ext cx="2780271" cy="5105400"/>
          </a:xfrm>
          <a:prstGeom prst="ellipse">
            <a:avLst/>
          </a:prstGeom>
        </p:spPr>
        <p:txBody>
          <a:bodyPr vert="horz" lIns="91440" tIns="45720" rIns="91440" bIns="45720" rtlCol="0" anchor="ctr">
            <a:normAutofit/>
          </a:bodyPr>
          <a:lstStyle/>
          <a:p>
            <a:pPr>
              <a:spcBef>
                <a:spcPct val="0"/>
              </a:spcBef>
            </a:pPr>
            <a:r>
              <a:rPr lang="en-US" sz="4000" dirty="0">
                <a:solidFill>
                  <a:srgbClr val="FFFFFF"/>
                </a:solidFill>
              </a:rPr>
              <a:t>Post Mortem</a:t>
            </a:r>
          </a:p>
        </p:txBody>
      </p:sp>
      <p:graphicFrame>
        <p:nvGraphicFramePr>
          <p:cNvPr id="11" name="Content Placeholder 3">
            <a:extLst>
              <a:ext uri="{FF2B5EF4-FFF2-40B4-BE49-F238E27FC236}">
                <a16:creationId xmlns:a16="http://schemas.microsoft.com/office/drawing/2014/main" id="{1FBE29A5-0A17-4921-9E4E-8FC64F297CF5}"/>
              </a:ext>
            </a:extLst>
          </p:cNvPr>
          <p:cNvGraphicFramePr/>
          <p:nvPr>
            <p:extLst>
              <p:ext uri="{D42A27DB-BD31-4B8C-83A1-F6EECF244321}">
                <p14:modId xmlns:p14="http://schemas.microsoft.com/office/powerpoint/2010/main" val="2537021394"/>
              </p:ext>
            </p:extLst>
          </p:nvPr>
        </p:nvGraphicFramePr>
        <p:xfrm>
          <a:off x="5010150" y="685800"/>
          <a:ext cx="6492875" cy="5105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4538456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close up of a piece of paper&#10;&#10;Description automatically generated">
            <a:extLst>
              <a:ext uri="{FF2B5EF4-FFF2-40B4-BE49-F238E27FC236}">
                <a16:creationId xmlns:a16="http://schemas.microsoft.com/office/drawing/2014/main" id="{F9C86435-5B71-1744-9DBA-B2199AFEDF94}"/>
              </a:ext>
            </a:extLst>
          </p:cNvPr>
          <p:cNvPicPr>
            <a:picLocks noChangeAspect="1"/>
          </p:cNvPicPr>
          <p:nvPr/>
        </p:nvPicPr>
        <p:blipFill rotWithShape="1">
          <a:blip r:embed="rId2"/>
          <a:srcRect t="12418" b="585"/>
          <a:stretch/>
        </p:blipFill>
        <p:spPr>
          <a:xfrm>
            <a:off x="-1" y="10"/>
            <a:ext cx="12192001" cy="4666928"/>
          </a:xfrm>
          <a:prstGeom prst="rect">
            <a:avLst/>
          </a:prstGeom>
        </p:spPr>
      </p:pic>
      <p:pic>
        <p:nvPicPr>
          <p:cNvPr id="21" name="Picture 20">
            <a:extLst>
              <a:ext uri="{FF2B5EF4-FFF2-40B4-BE49-F238E27FC236}">
                <a16:creationId xmlns:a16="http://schemas.microsoft.com/office/drawing/2014/main" id="{DEF28D5B-2926-4FE4-BF22-EA37C737E8F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3" name="Oval 22">
            <a:extLst>
              <a:ext uri="{FF2B5EF4-FFF2-40B4-BE49-F238E27FC236}">
                <a16:creationId xmlns:a16="http://schemas.microsoft.com/office/drawing/2014/main" id="{02E941BD-027E-419D-A57B-79D61423B6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11111" y="4606470"/>
            <a:ext cx="767645" cy="57513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F8FE5E2-781E-9746-983A-CD247A806B62}"/>
              </a:ext>
            </a:extLst>
          </p:cNvPr>
          <p:cNvSpPr>
            <a:spLocks noGrp="1"/>
          </p:cNvSpPr>
          <p:nvPr>
            <p:ph type="title"/>
          </p:nvPr>
        </p:nvSpPr>
        <p:spPr>
          <a:xfrm>
            <a:off x="804484" y="5090844"/>
            <a:ext cx="10592174" cy="1000655"/>
          </a:xfrm>
        </p:spPr>
        <p:txBody>
          <a:bodyPr vert="horz" lIns="91440" tIns="45720" rIns="91440" bIns="45720" rtlCol="0" anchor="t">
            <a:normAutofit/>
          </a:bodyPr>
          <a:lstStyle/>
          <a:p>
            <a:pPr algn="ctr">
              <a:spcBef>
                <a:spcPct val="0"/>
              </a:spcBef>
            </a:pPr>
            <a:r>
              <a:rPr lang="en-US" sz="4400" dirty="0">
                <a:solidFill>
                  <a:srgbClr val="000000"/>
                </a:solidFill>
              </a:rPr>
              <a:t>Thank you!</a:t>
            </a:r>
          </a:p>
        </p:txBody>
      </p:sp>
    </p:spTree>
    <p:extLst>
      <p:ext uri="{BB962C8B-B14F-4D97-AF65-F5344CB8AC3E}">
        <p14:creationId xmlns:p14="http://schemas.microsoft.com/office/powerpoint/2010/main" val="198140726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15276C3-44AD-3B4A-993B-0C078C7F365B}"/>
              </a:ext>
            </a:extLst>
          </p:cNvPr>
          <p:cNvSpPr>
            <a:spLocks noGrp="1"/>
          </p:cNvSpPr>
          <p:nvPr>
            <p:ph type="title"/>
          </p:nvPr>
        </p:nvSpPr>
        <p:spPr>
          <a:xfrm>
            <a:off x="526073" y="466578"/>
            <a:ext cx="11139854" cy="930447"/>
          </a:xfrm>
        </p:spPr>
        <p:txBody>
          <a:bodyPr vert="horz" lIns="91440" tIns="45720" rIns="91440" bIns="45720" rtlCol="0" anchor="b">
            <a:normAutofit/>
          </a:bodyPr>
          <a:lstStyle/>
          <a:p>
            <a:pPr algn="ctr">
              <a:spcBef>
                <a:spcPct val="0"/>
              </a:spcBef>
            </a:pPr>
            <a:r>
              <a:rPr lang="en-US" sz="5400" kern="1200" dirty="0">
                <a:solidFill>
                  <a:srgbClr val="FFFFFF"/>
                </a:solidFill>
                <a:latin typeface="+mj-lt"/>
                <a:ea typeface="+mj-ea"/>
                <a:cs typeface="+mj-cs"/>
              </a:rPr>
              <a:t>Appendix – Correlation Table</a:t>
            </a:r>
          </a:p>
        </p:txBody>
      </p:sp>
      <p:cxnSp>
        <p:nvCxnSpPr>
          <p:cNvPr id="33" name="Straight Connector 32">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8" name="Picture 7" descr="A screenshot of a cell phone&#10;&#10;Description automatically generated">
            <a:extLst>
              <a:ext uri="{FF2B5EF4-FFF2-40B4-BE49-F238E27FC236}">
                <a16:creationId xmlns:a16="http://schemas.microsoft.com/office/drawing/2014/main" id="{73F47552-538F-A843-964F-21BDE4BA704C}"/>
              </a:ext>
            </a:extLst>
          </p:cNvPr>
          <p:cNvPicPr>
            <a:picLocks noChangeAspect="1"/>
          </p:cNvPicPr>
          <p:nvPr/>
        </p:nvPicPr>
        <p:blipFill>
          <a:blip r:embed="rId2"/>
          <a:stretch>
            <a:fillRect/>
          </a:stretch>
        </p:blipFill>
        <p:spPr>
          <a:xfrm>
            <a:off x="320040" y="2618509"/>
            <a:ext cx="11496821" cy="3521337"/>
          </a:xfrm>
          <a:prstGeom prst="rect">
            <a:avLst/>
          </a:prstGeom>
        </p:spPr>
      </p:pic>
    </p:spTree>
    <p:extLst>
      <p:ext uri="{BB962C8B-B14F-4D97-AF65-F5344CB8AC3E}">
        <p14:creationId xmlns:p14="http://schemas.microsoft.com/office/powerpoint/2010/main" val="16226515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21"/>
          <p:cNvSpPr txBox="1">
            <a:spLocks noGrp="1"/>
          </p:cNvSpPr>
          <p:nvPr>
            <p:ph type="title"/>
          </p:nvPr>
        </p:nvSpPr>
        <p:spPr>
          <a:prstGeom prst="rect">
            <a:avLst/>
          </a:prstGeom>
        </p:spPr>
        <p:txBody>
          <a:bodyPr spcFirstLastPara="1" vert="horz" wrap="square" lIns="121900" tIns="121900" rIns="121900" bIns="121900" rtlCol="0" anchor="t" anchorCtr="0">
            <a:noAutofit/>
          </a:bodyPr>
          <a:lstStyle/>
          <a:p>
            <a:r>
              <a:rPr lang="en-GB" dirty="0"/>
              <a:t>Overview</a:t>
            </a:r>
            <a:endParaRPr dirty="0"/>
          </a:p>
        </p:txBody>
      </p:sp>
      <p:sp>
        <p:nvSpPr>
          <p:cNvPr id="214" name="Google Shape;214;p21"/>
          <p:cNvSpPr txBox="1">
            <a:spLocks noGrp="1"/>
          </p:cNvSpPr>
          <p:nvPr>
            <p:ph type="body" idx="1"/>
          </p:nvPr>
        </p:nvSpPr>
        <p:spPr>
          <a:xfrm>
            <a:off x="839788" y="1681163"/>
            <a:ext cx="10515600" cy="823912"/>
          </a:xfrm>
          <a:prstGeom prst="rect">
            <a:avLst/>
          </a:prstGeom>
        </p:spPr>
        <p:txBody>
          <a:bodyPr spcFirstLastPara="1" vert="horz" wrap="square" lIns="121900" tIns="121900" rIns="121900" bIns="121900" rtlCol="0" anchor="t" anchorCtr="0">
            <a:noAutofit/>
          </a:bodyPr>
          <a:lstStyle/>
          <a:p>
            <a:pPr marL="0" indent="0" algn="ctr">
              <a:spcAft>
                <a:spcPts val="2133"/>
              </a:spcAft>
              <a:buNone/>
            </a:pPr>
            <a:r>
              <a:rPr lang="en-GB" sz="4000" dirty="0">
                <a:solidFill>
                  <a:schemeClr val="accent2">
                    <a:lumMod val="75000"/>
                  </a:schemeClr>
                </a:solidFill>
              </a:rPr>
              <a:t>Factors that can affect rental prices in Chicago</a:t>
            </a:r>
          </a:p>
          <a:p>
            <a:pPr marL="285750" indent="-285750">
              <a:spcAft>
                <a:spcPts val="2133"/>
              </a:spcAft>
            </a:pPr>
            <a:endParaRPr lang="en-GB" dirty="0">
              <a:solidFill>
                <a:srgbClr val="0070C0"/>
              </a:solidFill>
            </a:endParaRPr>
          </a:p>
          <a:p>
            <a:pPr marL="0" indent="0">
              <a:spcAft>
                <a:spcPts val="2133"/>
              </a:spcAft>
              <a:buNone/>
            </a:pPr>
            <a:endParaRPr sz="1867" dirty="0"/>
          </a:p>
        </p:txBody>
      </p:sp>
      <p:sp>
        <p:nvSpPr>
          <p:cNvPr id="3" name="Content Placeholder 2"/>
          <p:cNvSpPr>
            <a:spLocks noGrp="1"/>
          </p:cNvSpPr>
          <p:nvPr>
            <p:ph sz="half" idx="2"/>
          </p:nvPr>
        </p:nvSpPr>
        <p:spPr>
          <a:xfrm>
            <a:off x="836612" y="2083594"/>
            <a:ext cx="5157787" cy="3684588"/>
          </a:xfrm>
        </p:spPr>
        <p:txBody>
          <a:bodyPr/>
          <a:lstStyle/>
          <a:p>
            <a:endParaRPr lang="en-US" sz="2400" dirty="0"/>
          </a:p>
          <a:p>
            <a:pPr marL="1143000"/>
            <a:r>
              <a:rPr lang="en-US" dirty="0"/>
              <a:t>Nightlife</a:t>
            </a:r>
          </a:p>
          <a:p>
            <a:pPr marL="1143000"/>
            <a:r>
              <a:rPr lang="en-US" dirty="0"/>
              <a:t>Restaurants</a:t>
            </a:r>
          </a:p>
          <a:p>
            <a:pPr marL="1143000"/>
            <a:r>
              <a:rPr lang="en-US" dirty="0"/>
              <a:t>Groceries</a:t>
            </a:r>
          </a:p>
          <a:p>
            <a:pPr marL="1143000"/>
            <a:r>
              <a:rPr lang="en-US" dirty="0"/>
              <a:t>Education</a:t>
            </a:r>
          </a:p>
        </p:txBody>
      </p:sp>
      <p:sp>
        <p:nvSpPr>
          <p:cNvPr id="5" name="Content Placeholder 4"/>
          <p:cNvSpPr>
            <a:spLocks noGrp="1"/>
          </p:cNvSpPr>
          <p:nvPr>
            <p:ph sz="quarter" idx="4"/>
          </p:nvPr>
        </p:nvSpPr>
        <p:spPr>
          <a:xfrm>
            <a:off x="6083299" y="2093119"/>
            <a:ext cx="5183188" cy="3684588"/>
          </a:xfrm>
        </p:spPr>
        <p:txBody>
          <a:bodyPr/>
          <a:lstStyle/>
          <a:p>
            <a:pPr algn="ctr"/>
            <a:endParaRPr lang="en-US" sz="2000" dirty="0"/>
          </a:p>
          <a:p>
            <a:pPr marL="1143000"/>
            <a:r>
              <a:rPr lang="en-US" dirty="0"/>
              <a:t>Crime</a:t>
            </a:r>
          </a:p>
          <a:p>
            <a:pPr marL="1143000"/>
            <a:r>
              <a:rPr lang="en-US" dirty="0"/>
              <a:t>Airbnb</a:t>
            </a:r>
          </a:p>
          <a:p>
            <a:pPr marL="1143000"/>
            <a:r>
              <a:rPr lang="en-US" dirty="0"/>
              <a:t>Income</a:t>
            </a:r>
          </a:p>
          <a:p>
            <a:pPr marL="1143000"/>
            <a:r>
              <a:rPr lang="en-US" dirty="0"/>
              <a:t>Walkability Score </a:t>
            </a:r>
          </a:p>
        </p:txBody>
      </p:sp>
      <p:pic>
        <p:nvPicPr>
          <p:cNvPr id="215" name="Google Shape;215;p21"/>
          <p:cNvPicPr preferRelativeResize="0"/>
          <p:nvPr/>
        </p:nvPicPr>
        <p:blipFill rotWithShape="1">
          <a:blip r:embed="rId3">
            <a:alphaModFix/>
          </a:blip>
          <a:srcRect t="52681" b="25578"/>
          <a:stretch/>
        </p:blipFill>
        <p:spPr>
          <a:xfrm>
            <a:off x="0" y="5114227"/>
            <a:ext cx="12192000" cy="1769196"/>
          </a:xfrm>
          <a:prstGeom prst="rect">
            <a:avLst/>
          </a:prstGeom>
          <a:noFill/>
          <a:ln>
            <a:noFill/>
          </a:ln>
        </p:spPr>
      </p:pic>
      <p:grpSp>
        <p:nvGrpSpPr>
          <p:cNvPr id="216" name="Google Shape;216;p21"/>
          <p:cNvGrpSpPr/>
          <p:nvPr/>
        </p:nvGrpSpPr>
        <p:grpSpPr>
          <a:xfrm>
            <a:off x="1107190" y="1588200"/>
            <a:ext cx="994351" cy="61101"/>
            <a:chOff x="4580561" y="2589004"/>
            <a:chExt cx="1064464" cy="25200"/>
          </a:xfrm>
        </p:grpSpPr>
        <p:sp>
          <p:nvSpPr>
            <p:cNvPr id="217" name="Google Shape;217;p21"/>
            <p:cNvSpPr/>
            <p:nvPr/>
          </p:nvSpPr>
          <p:spPr>
            <a:xfrm rot="-5400000">
              <a:off x="5366325" y="2335504"/>
              <a:ext cx="25200" cy="532200"/>
            </a:xfrm>
            <a:prstGeom prst="rect">
              <a:avLst/>
            </a:prstGeom>
            <a:solidFill>
              <a:srgbClr val="FD5C63"/>
            </a:solidFill>
            <a:ln>
              <a:noFill/>
            </a:ln>
          </p:spPr>
          <p:txBody>
            <a:bodyPr spcFirstLastPara="1" wrap="square" lIns="121900" tIns="121900" rIns="121900" bIns="121900" anchor="ctr" anchorCtr="0">
              <a:noAutofit/>
            </a:bodyPr>
            <a:lstStyle/>
            <a:p>
              <a:endParaRPr sz="2400" dirty="0"/>
            </a:p>
          </p:txBody>
        </p:sp>
        <p:sp>
          <p:nvSpPr>
            <p:cNvPr id="218" name="Google Shape;218;p21"/>
            <p:cNvSpPr/>
            <p:nvPr/>
          </p:nvSpPr>
          <p:spPr>
            <a:xfrm rot="-5400000">
              <a:off x="4836311" y="2333254"/>
              <a:ext cx="25200" cy="536700"/>
            </a:xfrm>
            <a:prstGeom prst="rect">
              <a:avLst/>
            </a:prstGeom>
            <a:solidFill>
              <a:srgbClr val="666666"/>
            </a:solidFill>
            <a:ln>
              <a:noFill/>
            </a:ln>
          </p:spPr>
          <p:txBody>
            <a:bodyPr spcFirstLastPara="1" wrap="square" lIns="121900" tIns="121900" rIns="121900" bIns="121900" anchor="ctr" anchorCtr="0">
              <a:noAutofit/>
            </a:bodyPr>
            <a:lstStyle/>
            <a:p>
              <a:endParaRPr sz="2400" dirty="0"/>
            </a:p>
          </p:txBody>
        </p:sp>
      </p:grpSp>
    </p:spTree>
    <p:extLst>
      <p:ext uri="{BB962C8B-B14F-4D97-AF65-F5344CB8AC3E}">
        <p14:creationId xmlns:p14="http://schemas.microsoft.com/office/powerpoint/2010/main" val="8060954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46C2E80F-49A6-4372-B103-219D417A5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4096" y="470925"/>
            <a:ext cx="4381009" cy="5892104"/>
          </a:xfrm>
          <a:custGeom>
            <a:avLst/>
            <a:gdLst>
              <a:gd name="connsiteX0" fmla="*/ 0 w 4381009"/>
              <a:gd name="connsiteY0" fmla="*/ 0 h 5892104"/>
              <a:gd name="connsiteX1" fmla="*/ 4157628 w 4381009"/>
              <a:gd name="connsiteY1" fmla="*/ 0 h 5892104"/>
              <a:gd name="connsiteX2" fmla="*/ 4169302 w 4381009"/>
              <a:gd name="connsiteY2" fmla="*/ 68659 h 5892104"/>
              <a:gd name="connsiteX3" fmla="*/ 4191571 w 4381009"/>
              <a:gd name="connsiteY3" fmla="*/ 205472 h 5892104"/>
              <a:gd name="connsiteX4" fmla="*/ 4213368 w 4381009"/>
              <a:gd name="connsiteY4" fmla="*/ 342890 h 5892104"/>
              <a:gd name="connsiteX5" fmla="*/ 4232030 w 4381009"/>
              <a:gd name="connsiteY5" fmla="*/ 480913 h 5892104"/>
              <a:gd name="connsiteX6" fmla="*/ 4250848 w 4381009"/>
              <a:gd name="connsiteY6" fmla="*/ 618332 h 5892104"/>
              <a:gd name="connsiteX7" fmla="*/ 4268412 w 4381009"/>
              <a:gd name="connsiteY7" fmla="*/ 756355 h 5892104"/>
              <a:gd name="connsiteX8" fmla="*/ 4283467 w 4381009"/>
              <a:gd name="connsiteY8" fmla="*/ 892563 h 5892104"/>
              <a:gd name="connsiteX9" fmla="*/ 4297737 w 4381009"/>
              <a:gd name="connsiteY9" fmla="*/ 1030587 h 5892104"/>
              <a:gd name="connsiteX10" fmla="*/ 4310754 w 4381009"/>
              <a:gd name="connsiteY10" fmla="*/ 1168005 h 5892104"/>
              <a:gd name="connsiteX11" fmla="*/ 4322045 w 4381009"/>
              <a:gd name="connsiteY11" fmla="*/ 1303002 h 5892104"/>
              <a:gd name="connsiteX12" fmla="*/ 4333336 w 4381009"/>
              <a:gd name="connsiteY12" fmla="*/ 1439815 h 5892104"/>
              <a:gd name="connsiteX13" fmla="*/ 4342745 w 4381009"/>
              <a:gd name="connsiteY13" fmla="*/ 1574812 h 5892104"/>
              <a:gd name="connsiteX14" fmla="*/ 4350115 w 4381009"/>
              <a:gd name="connsiteY14" fmla="*/ 1709808 h 5892104"/>
              <a:gd name="connsiteX15" fmla="*/ 4357799 w 4381009"/>
              <a:gd name="connsiteY15" fmla="*/ 1844200 h 5892104"/>
              <a:gd name="connsiteX16" fmla="*/ 4364229 w 4381009"/>
              <a:gd name="connsiteY16" fmla="*/ 1977381 h 5892104"/>
              <a:gd name="connsiteX17" fmla="*/ 4368777 w 4381009"/>
              <a:gd name="connsiteY17" fmla="*/ 2109351 h 5892104"/>
              <a:gd name="connsiteX18" fmla="*/ 4372697 w 4381009"/>
              <a:gd name="connsiteY18" fmla="*/ 2241321 h 5892104"/>
              <a:gd name="connsiteX19" fmla="*/ 4376461 w 4381009"/>
              <a:gd name="connsiteY19" fmla="*/ 2372080 h 5892104"/>
              <a:gd name="connsiteX20" fmla="*/ 4378186 w 4381009"/>
              <a:gd name="connsiteY20" fmla="*/ 2501023 h 5892104"/>
              <a:gd name="connsiteX21" fmla="*/ 4380068 w 4381009"/>
              <a:gd name="connsiteY21" fmla="*/ 2629966 h 5892104"/>
              <a:gd name="connsiteX22" fmla="*/ 4381009 w 4381009"/>
              <a:gd name="connsiteY22" fmla="*/ 2757093 h 5892104"/>
              <a:gd name="connsiteX23" fmla="*/ 4380068 w 4381009"/>
              <a:gd name="connsiteY23" fmla="*/ 2883010 h 5892104"/>
              <a:gd name="connsiteX24" fmla="*/ 4380068 w 4381009"/>
              <a:gd name="connsiteY24" fmla="*/ 3007715 h 5892104"/>
              <a:gd name="connsiteX25" fmla="*/ 4378186 w 4381009"/>
              <a:gd name="connsiteY25" fmla="*/ 3131210 h 5892104"/>
              <a:gd name="connsiteX26" fmla="*/ 4375363 w 4381009"/>
              <a:gd name="connsiteY26" fmla="*/ 3252283 h 5892104"/>
              <a:gd name="connsiteX27" fmla="*/ 4372697 w 4381009"/>
              <a:gd name="connsiteY27" fmla="*/ 3372146 h 5892104"/>
              <a:gd name="connsiteX28" fmla="*/ 4369718 w 4381009"/>
              <a:gd name="connsiteY28" fmla="*/ 3489587 h 5892104"/>
              <a:gd name="connsiteX29" fmla="*/ 4365170 w 4381009"/>
              <a:gd name="connsiteY29" fmla="*/ 3606423 h 5892104"/>
              <a:gd name="connsiteX30" fmla="*/ 4360309 w 4381009"/>
              <a:gd name="connsiteY30" fmla="*/ 3721443 h 5892104"/>
              <a:gd name="connsiteX31" fmla="*/ 4355918 w 4381009"/>
              <a:gd name="connsiteY31" fmla="*/ 3834041 h 5892104"/>
              <a:gd name="connsiteX32" fmla="*/ 4343529 w 4381009"/>
              <a:gd name="connsiteY32" fmla="*/ 4053789 h 5892104"/>
              <a:gd name="connsiteX33" fmla="*/ 4330356 w 4381009"/>
              <a:gd name="connsiteY33" fmla="*/ 4264457 h 5892104"/>
              <a:gd name="connsiteX34" fmla="*/ 4316556 w 4381009"/>
              <a:gd name="connsiteY34" fmla="*/ 4466650 h 5892104"/>
              <a:gd name="connsiteX35" fmla="*/ 4301344 w 4381009"/>
              <a:gd name="connsiteY35" fmla="*/ 4657946 h 5892104"/>
              <a:gd name="connsiteX36" fmla="*/ 4285506 w 4381009"/>
              <a:gd name="connsiteY36" fmla="*/ 4840767 h 5892104"/>
              <a:gd name="connsiteX37" fmla="*/ 4268412 w 4381009"/>
              <a:gd name="connsiteY37" fmla="*/ 5010269 h 5892104"/>
              <a:gd name="connsiteX38" fmla="*/ 4251633 w 4381009"/>
              <a:gd name="connsiteY38" fmla="*/ 5169481 h 5892104"/>
              <a:gd name="connsiteX39" fmla="*/ 4234853 w 4381009"/>
              <a:gd name="connsiteY39" fmla="*/ 5315980 h 5892104"/>
              <a:gd name="connsiteX40" fmla="*/ 4219014 w 4381009"/>
              <a:gd name="connsiteY40" fmla="*/ 5450371 h 5892104"/>
              <a:gd name="connsiteX41" fmla="*/ 4203959 w 4381009"/>
              <a:gd name="connsiteY41" fmla="*/ 5569628 h 5892104"/>
              <a:gd name="connsiteX42" fmla="*/ 4189689 w 4381009"/>
              <a:gd name="connsiteY42" fmla="*/ 5677384 h 5892104"/>
              <a:gd name="connsiteX43" fmla="*/ 4177770 w 4381009"/>
              <a:gd name="connsiteY43" fmla="*/ 5768189 h 5892104"/>
              <a:gd name="connsiteX44" fmla="*/ 4166479 w 4381009"/>
              <a:gd name="connsiteY44" fmla="*/ 5844465 h 5892104"/>
              <a:gd name="connsiteX45" fmla="*/ 4159132 w 4381009"/>
              <a:gd name="connsiteY45" fmla="*/ 5892104 h 5892104"/>
              <a:gd name="connsiteX46" fmla="*/ 0 w 4381009"/>
              <a:gd name="connsiteY46" fmla="*/ 5892104 h 589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4381009" h="5892104">
                <a:moveTo>
                  <a:pt x="0" y="0"/>
                </a:moveTo>
                <a:lnTo>
                  <a:pt x="4157628" y="0"/>
                </a:lnTo>
                <a:lnTo>
                  <a:pt x="4169302" y="68659"/>
                </a:lnTo>
                <a:lnTo>
                  <a:pt x="4191571" y="205472"/>
                </a:lnTo>
                <a:lnTo>
                  <a:pt x="4213368" y="342890"/>
                </a:lnTo>
                <a:lnTo>
                  <a:pt x="4232030" y="480913"/>
                </a:lnTo>
                <a:lnTo>
                  <a:pt x="4250848" y="618332"/>
                </a:lnTo>
                <a:lnTo>
                  <a:pt x="4268412" y="756355"/>
                </a:lnTo>
                <a:lnTo>
                  <a:pt x="4283467" y="892563"/>
                </a:lnTo>
                <a:lnTo>
                  <a:pt x="4297737" y="1030587"/>
                </a:lnTo>
                <a:lnTo>
                  <a:pt x="4310754" y="1168005"/>
                </a:lnTo>
                <a:lnTo>
                  <a:pt x="4322045" y="1303002"/>
                </a:lnTo>
                <a:lnTo>
                  <a:pt x="4333336" y="1439815"/>
                </a:lnTo>
                <a:lnTo>
                  <a:pt x="4342745" y="1574812"/>
                </a:lnTo>
                <a:lnTo>
                  <a:pt x="4350115" y="1709808"/>
                </a:lnTo>
                <a:lnTo>
                  <a:pt x="4357799" y="1844200"/>
                </a:lnTo>
                <a:lnTo>
                  <a:pt x="4364229" y="1977381"/>
                </a:lnTo>
                <a:lnTo>
                  <a:pt x="4368777" y="2109351"/>
                </a:lnTo>
                <a:lnTo>
                  <a:pt x="4372697" y="2241321"/>
                </a:lnTo>
                <a:lnTo>
                  <a:pt x="4376461" y="2372080"/>
                </a:lnTo>
                <a:lnTo>
                  <a:pt x="4378186" y="2501023"/>
                </a:lnTo>
                <a:lnTo>
                  <a:pt x="4380068" y="2629966"/>
                </a:lnTo>
                <a:lnTo>
                  <a:pt x="4381009" y="2757093"/>
                </a:lnTo>
                <a:lnTo>
                  <a:pt x="4380068" y="2883010"/>
                </a:lnTo>
                <a:lnTo>
                  <a:pt x="4380068" y="3007715"/>
                </a:lnTo>
                <a:lnTo>
                  <a:pt x="4378186" y="3131210"/>
                </a:lnTo>
                <a:lnTo>
                  <a:pt x="4375363" y="3252283"/>
                </a:lnTo>
                <a:lnTo>
                  <a:pt x="4372697" y="3372146"/>
                </a:lnTo>
                <a:lnTo>
                  <a:pt x="4369718" y="3489587"/>
                </a:lnTo>
                <a:lnTo>
                  <a:pt x="4365170" y="3606423"/>
                </a:lnTo>
                <a:lnTo>
                  <a:pt x="4360309" y="3721443"/>
                </a:lnTo>
                <a:lnTo>
                  <a:pt x="4355918" y="3834041"/>
                </a:lnTo>
                <a:lnTo>
                  <a:pt x="4343529" y="4053789"/>
                </a:lnTo>
                <a:lnTo>
                  <a:pt x="4330356" y="4264457"/>
                </a:lnTo>
                <a:lnTo>
                  <a:pt x="4316556" y="4466650"/>
                </a:lnTo>
                <a:lnTo>
                  <a:pt x="4301344" y="4657946"/>
                </a:lnTo>
                <a:lnTo>
                  <a:pt x="4285506" y="4840767"/>
                </a:lnTo>
                <a:lnTo>
                  <a:pt x="4268412" y="5010269"/>
                </a:lnTo>
                <a:lnTo>
                  <a:pt x="4251633" y="5169481"/>
                </a:lnTo>
                <a:lnTo>
                  <a:pt x="4234853" y="5315980"/>
                </a:lnTo>
                <a:lnTo>
                  <a:pt x="4219014" y="5450371"/>
                </a:lnTo>
                <a:lnTo>
                  <a:pt x="4203959" y="5569628"/>
                </a:lnTo>
                <a:lnTo>
                  <a:pt x="4189689" y="5677384"/>
                </a:lnTo>
                <a:lnTo>
                  <a:pt x="4177770" y="5768189"/>
                </a:lnTo>
                <a:lnTo>
                  <a:pt x="4166479" y="5844465"/>
                </a:lnTo>
                <a:lnTo>
                  <a:pt x="4159132" y="5892104"/>
                </a:lnTo>
                <a:lnTo>
                  <a:pt x="0" y="5892104"/>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08A19E4-0AEF-9E47-B586-09164A9B385F}"/>
              </a:ext>
            </a:extLst>
          </p:cNvPr>
          <p:cNvSpPr>
            <a:spLocks noGrp="1"/>
          </p:cNvSpPr>
          <p:nvPr>
            <p:ph type="title"/>
          </p:nvPr>
        </p:nvSpPr>
        <p:spPr>
          <a:xfrm>
            <a:off x="863029" y="1012004"/>
            <a:ext cx="3416158" cy="4795408"/>
          </a:xfrm>
        </p:spPr>
        <p:txBody>
          <a:bodyPr vert="horz" lIns="91440" tIns="45720" rIns="91440" bIns="45720" rtlCol="0" anchor="ctr">
            <a:normAutofit/>
          </a:bodyPr>
          <a:lstStyle/>
          <a:p>
            <a:pPr>
              <a:spcBef>
                <a:spcPct val="0"/>
              </a:spcBef>
            </a:pPr>
            <a:r>
              <a:rPr lang="en-US" sz="4400">
                <a:solidFill>
                  <a:srgbClr val="FFFFFF"/>
                </a:solidFill>
              </a:rPr>
              <a:t>Questions of Interest</a:t>
            </a:r>
            <a:endParaRPr lang="en-US" sz="4400" dirty="0">
              <a:solidFill>
                <a:srgbClr val="FFFFFF"/>
              </a:solidFill>
            </a:endParaRPr>
          </a:p>
        </p:txBody>
      </p:sp>
      <p:graphicFrame>
        <p:nvGraphicFramePr>
          <p:cNvPr id="5" name="Text Placeholder 2">
            <a:extLst>
              <a:ext uri="{FF2B5EF4-FFF2-40B4-BE49-F238E27FC236}">
                <a16:creationId xmlns:a16="http://schemas.microsoft.com/office/drawing/2014/main" id="{18A62A81-9DC2-4B30-B4B7-77AC9552D09E}"/>
              </a:ext>
            </a:extLst>
          </p:cNvPr>
          <p:cNvGraphicFramePr/>
          <p:nvPr>
            <p:extLst>
              <p:ext uri="{D42A27DB-BD31-4B8C-83A1-F6EECF244321}">
                <p14:modId xmlns:p14="http://schemas.microsoft.com/office/powerpoint/2010/main" val="942518775"/>
              </p:ext>
            </p:extLst>
          </p:nvPr>
        </p:nvGraphicFramePr>
        <p:xfrm>
          <a:off x="5194300" y="470924"/>
          <a:ext cx="6513604" cy="588542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2016527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1C5C38-1829-8F41-8756-7A164728881C}"/>
              </a:ext>
            </a:extLst>
          </p:cNvPr>
          <p:cNvSpPr>
            <a:spLocks noGrp="1"/>
          </p:cNvSpPr>
          <p:nvPr>
            <p:ph type="title"/>
          </p:nvPr>
        </p:nvSpPr>
        <p:spPr>
          <a:xfrm>
            <a:off x="4965430" y="629268"/>
            <a:ext cx="6586491" cy="1286160"/>
          </a:xfrm>
        </p:spPr>
        <p:txBody>
          <a:bodyPr vert="horz" lIns="91440" tIns="45720" rIns="91440" bIns="45720" rtlCol="0" anchor="b">
            <a:normAutofit/>
          </a:bodyPr>
          <a:lstStyle/>
          <a:p>
            <a:pPr>
              <a:spcBef>
                <a:spcPct val="0"/>
              </a:spcBef>
            </a:pPr>
            <a:r>
              <a:rPr lang="en-US" sz="4400" dirty="0">
                <a:solidFill>
                  <a:schemeClr val="tx1"/>
                </a:solidFill>
              </a:rPr>
              <a:t>Hypothesis</a:t>
            </a:r>
          </a:p>
        </p:txBody>
      </p:sp>
      <p:pic>
        <p:nvPicPr>
          <p:cNvPr id="5" name="Picture 4" descr="A close up of a sign&#10;&#10;Description automatically generated">
            <a:extLst>
              <a:ext uri="{FF2B5EF4-FFF2-40B4-BE49-F238E27FC236}">
                <a16:creationId xmlns:a16="http://schemas.microsoft.com/office/drawing/2014/main" id="{3FF1E6F2-D59C-E240-94A0-9A76D43D563A}"/>
              </a:ext>
            </a:extLst>
          </p:cNvPr>
          <p:cNvPicPr>
            <a:picLocks noChangeAspect="1"/>
          </p:cNvPicPr>
          <p:nvPr/>
        </p:nvPicPr>
        <p:blipFill rotWithShape="1">
          <a:blip r:embed="rId3"/>
          <a:srcRect l="7974" r="7534"/>
          <a:stretch/>
        </p:blipFill>
        <p:spPr>
          <a:xfrm>
            <a:off x="20" y="10"/>
            <a:ext cx="4635571" cy="6857990"/>
          </a:xfrm>
          <a:prstGeom prst="rect">
            <a:avLst/>
          </a:prstGeom>
          <a:effectLst/>
        </p:spPr>
      </p:pic>
      <p:cxnSp>
        <p:nvCxnSpPr>
          <p:cNvPr id="10" name="Straight Connector 9">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547992"/>
            </a:solidFill>
          </a:ln>
        </p:spPr>
        <p:style>
          <a:lnRef idx="1">
            <a:schemeClr val="accent1"/>
          </a:lnRef>
          <a:fillRef idx="0">
            <a:schemeClr val="accent1"/>
          </a:fillRef>
          <a:effectRef idx="0">
            <a:schemeClr val="accent1"/>
          </a:effectRef>
          <a:fontRef idx="minor">
            <a:schemeClr val="tx1"/>
          </a:fontRef>
        </p:style>
      </p:cxnSp>
      <p:sp>
        <p:nvSpPr>
          <p:cNvPr id="3" name="Text Placeholder 2">
            <a:extLst>
              <a:ext uri="{FF2B5EF4-FFF2-40B4-BE49-F238E27FC236}">
                <a16:creationId xmlns:a16="http://schemas.microsoft.com/office/drawing/2014/main" id="{90687636-5394-4147-A37D-BF0629A8E894}"/>
              </a:ext>
            </a:extLst>
          </p:cNvPr>
          <p:cNvSpPr>
            <a:spLocks noGrp="1"/>
          </p:cNvSpPr>
          <p:nvPr>
            <p:ph type="body" idx="1"/>
          </p:nvPr>
        </p:nvSpPr>
        <p:spPr>
          <a:xfrm>
            <a:off x="4965432" y="2438401"/>
            <a:ext cx="6309360" cy="2504172"/>
          </a:xfrm>
        </p:spPr>
        <p:txBody>
          <a:bodyPr vert="horz" lIns="91440" tIns="45720" rIns="91440" bIns="45720" rtlCol="0">
            <a:normAutofit/>
          </a:bodyPr>
          <a:lstStyle/>
          <a:p>
            <a:pPr indent="-228600">
              <a:buFont typeface="Arial" panose="020B0604020202020204" pitchFamily="34" charset="0"/>
              <a:buChar char="•"/>
            </a:pPr>
            <a:endParaRPr lang="en-US" sz="2400" dirty="0"/>
          </a:p>
          <a:p>
            <a:pPr marL="380985" indent="0" algn="just">
              <a:buNone/>
            </a:pPr>
            <a:r>
              <a:rPr lang="en-US" sz="2400" dirty="0"/>
              <a:t>Zip codes with more amenities, higher income, lower crime rates, lower poverty rates, and higher average number of Airbnb reviews tend to have a higher median rent prices. </a:t>
            </a:r>
          </a:p>
        </p:txBody>
      </p:sp>
    </p:spTree>
    <p:extLst>
      <p:ext uri="{BB962C8B-B14F-4D97-AF65-F5344CB8AC3E}">
        <p14:creationId xmlns:p14="http://schemas.microsoft.com/office/powerpoint/2010/main" val="6720883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5808DC-5C5C-AA4B-8F26-CB0858B45E29}"/>
              </a:ext>
            </a:extLst>
          </p:cNvPr>
          <p:cNvSpPr>
            <a:spLocks noGrp="1"/>
          </p:cNvSpPr>
          <p:nvPr>
            <p:ph type="title"/>
          </p:nvPr>
        </p:nvSpPr>
        <p:spPr>
          <a:xfrm>
            <a:off x="801098" y="1396289"/>
            <a:ext cx="5277333" cy="1325563"/>
          </a:xfrm>
        </p:spPr>
        <p:txBody>
          <a:bodyPr vert="horz" lIns="91440" tIns="45720" rIns="91440" bIns="45720" rtlCol="0" anchor="ctr">
            <a:normAutofit/>
          </a:bodyPr>
          <a:lstStyle/>
          <a:p>
            <a:pPr>
              <a:spcBef>
                <a:spcPct val="0"/>
              </a:spcBef>
            </a:pPr>
            <a:r>
              <a:rPr lang="en-US" sz="4400" kern="1200" dirty="0">
                <a:solidFill>
                  <a:schemeClr val="tx1"/>
                </a:solidFill>
                <a:latin typeface="+mj-lt"/>
                <a:ea typeface="+mj-ea"/>
                <a:cs typeface="+mj-cs"/>
              </a:rPr>
              <a:t>Data Research</a:t>
            </a:r>
          </a:p>
        </p:txBody>
      </p:sp>
      <p:sp>
        <p:nvSpPr>
          <p:cNvPr id="23" name="Freeform: Shape 18">
            <a:extLst>
              <a:ext uri="{FF2B5EF4-FFF2-40B4-BE49-F238E27FC236}">
                <a16:creationId xmlns:a16="http://schemas.microsoft.com/office/drawing/2014/main" id="{432691CC-4AB8-48AF-B822-EBF7F4E9E6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91407" y="1"/>
            <a:ext cx="4480560" cy="2513993"/>
          </a:xfrm>
          <a:custGeom>
            <a:avLst/>
            <a:gdLst>
              <a:gd name="connsiteX0" fmla="*/ 18382 w 4480560"/>
              <a:gd name="connsiteY0" fmla="*/ 0 h 2513993"/>
              <a:gd name="connsiteX1" fmla="*/ 4462178 w 4480560"/>
              <a:gd name="connsiteY1" fmla="*/ 0 h 2513993"/>
              <a:gd name="connsiteX2" fmla="*/ 4468994 w 4480560"/>
              <a:gd name="connsiteY2" fmla="*/ 44657 h 2513993"/>
              <a:gd name="connsiteX3" fmla="*/ 4480560 w 4480560"/>
              <a:gd name="connsiteY3" fmla="*/ 273713 h 2513993"/>
              <a:gd name="connsiteX4" fmla="*/ 2240280 w 4480560"/>
              <a:gd name="connsiteY4" fmla="*/ 2513993 h 2513993"/>
              <a:gd name="connsiteX5" fmla="*/ 0 w 4480560"/>
              <a:gd name="connsiteY5" fmla="*/ 273713 h 2513993"/>
              <a:gd name="connsiteX6" fmla="*/ 11567 w 4480560"/>
              <a:gd name="connsiteY6" fmla="*/ 44657 h 25139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80560" h="2513993">
                <a:moveTo>
                  <a:pt x="18382" y="0"/>
                </a:moveTo>
                <a:lnTo>
                  <a:pt x="4462178" y="0"/>
                </a:lnTo>
                <a:lnTo>
                  <a:pt x="4468994" y="44657"/>
                </a:lnTo>
                <a:cubicBezTo>
                  <a:pt x="4476642" y="119969"/>
                  <a:pt x="4480560" y="196384"/>
                  <a:pt x="4480560" y="273713"/>
                </a:cubicBezTo>
                <a:cubicBezTo>
                  <a:pt x="4480560" y="1510985"/>
                  <a:pt x="3477552" y="2513993"/>
                  <a:pt x="2240280" y="2513993"/>
                </a:cubicBezTo>
                <a:cubicBezTo>
                  <a:pt x="1003008" y="2513993"/>
                  <a:pt x="0" y="1510985"/>
                  <a:pt x="0" y="273713"/>
                </a:cubicBezTo>
                <a:cubicBezTo>
                  <a:pt x="0" y="196384"/>
                  <a:pt x="3918" y="119969"/>
                  <a:pt x="11567" y="44657"/>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5" name="Picture 4">
            <a:extLst>
              <a:ext uri="{FF2B5EF4-FFF2-40B4-BE49-F238E27FC236}">
                <a16:creationId xmlns:a16="http://schemas.microsoft.com/office/drawing/2014/main" id="{FEA38059-F3A8-A24A-8C63-F5D5D2B33874}"/>
              </a:ext>
            </a:extLst>
          </p:cNvPr>
          <p:cNvPicPr>
            <a:picLocks noChangeAspect="1"/>
          </p:cNvPicPr>
          <p:nvPr/>
        </p:nvPicPr>
        <p:blipFill rotWithShape="1">
          <a:blip r:embed="rId3"/>
          <a:srcRect l="2226"/>
          <a:stretch/>
        </p:blipFill>
        <p:spPr>
          <a:xfrm>
            <a:off x="6355999" y="1"/>
            <a:ext cx="4151376" cy="2349401"/>
          </a:xfrm>
          <a:custGeom>
            <a:avLst/>
            <a:gdLst>
              <a:gd name="connsiteX0" fmla="*/ 20101 w 4151376"/>
              <a:gd name="connsiteY0" fmla="*/ 0 h 2349401"/>
              <a:gd name="connsiteX1" fmla="*/ 4131276 w 4151376"/>
              <a:gd name="connsiteY1" fmla="*/ 0 h 2349401"/>
              <a:gd name="connsiteX2" fmla="*/ 4140659 w 4151376"/>
              <a:gd name="connsiteY2" fmla="*/ 61486 h 2349401"/>
              <a:gd name="connsiteX3" fmla="*/ 4151376 w 4151376"/>
              <a:gd name="connsiteY3" fmla="*/ 273713 h 2349401"/>
              <a:gd name="connsiteX4" fmla="*/ 2075688 w 4151376"/>
              <a:gd name="connsiteY4" fmla="*/ 2349401 h 2349401"/>
              <a:gd name="connsiteX5" fmla="*/ 0 w 4151376"/>
              <a:gd name="connsiteY5" fmla="*/ 273713 h 2349401"/>
              <a:gd name="connsiteX6" fmla="*/ 10717 w 4151376"/>
              <a:gd name="connsiteY6" fmla="*/ 61486 h 2349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51376" h="2349401">
                <a:moveTo>
                  <a:pt x="20101" y="0"/>
                </a:moveTo>
                <a:lnTo>
                  <a:pt x="4131276" y="0"/>
                </a:lnTo>
                <a:lnTo>
                  <a:pt x="4140659" y="61486"/>
                </a:lnTo>
                <a:cubicBezTo>
                  <a:pt x="4147746" y="131265"/>
                  <a:pt x="4151376" y="202065"/>
                  <a:pt x="4151376" y="273713"/>
                </a:cubicBezTo>
                <a:cubicBezTo>
                  <a:pt x="4151376" y="1420084"/>
                  <a:pt x="3222059" y="2349401"/>
                  <a:pt x="2075688" y="2349401"/>
                </a:cubicBezTo>
                <a:cubicBezTo>
                  <a:pt x="929317" y="2349401"/>
                  <a:pt x="0" y="1420084"/>
                  <a:pt x="0" y="273713"/>
                </a:cubicBezTo>
                <a:cubicBezTo>
                  <a:pt x="0" y="202065"/>
                  <a:pt x="3630" y="131265"/>
                  <a:pt x="10717" y="61486"/>
                </a:cubicBezTo>
                <a:close/>
              </a:path>
            </a:pathLst>
          </a:custGeom>
        </p:spPr>
      </p:pic>
      <p:sp>
        <p:nvSpPr>
          <p:cNvPr id="3" name="Text Placeholder 2">
            <a:extLst>
              <a:ext uri="{FF2B5EF4-FFF2-40B4-BE49-F238E27FC236}">
                <a16:creationId xmlns:a16="http://schemas.microsoft.com/office/drawing/2014/main" id="{A396D39E-066C-3A46-982A-6244338DC1CB}"/>
              </a:ext>
            </a:extLst>
          </p:cNvPr>
          <p:cNvSpPr>
            <a:spLocks noGrp="1"/>
          </p:cNvSpPr>
          <p:nvPr>
            <p:ph type="body" idx="1"/>
          </p:nvPr>
        </p:nvSpPr>
        <p:spPr>
          <a:xfrm>
            <a:off x="805543" y="2871982"/>
            <a:ext cx="5272888" cy="3181684"/>
          </a:xfrm>
        </p:spPr>
        <p:txBody>
          <a:bodyPr vert="horz" lIns="91440" tIns="45720" rIns="91440" bIns="45720" rtlCol="0" anchor="t">
            <a:normAutofit/>
          </a:bodyPr>
          <a:lstStyle/>
          <a:p>
            <a:pPr indent="-228600">
              <a:spcAft>
                <a:spcPts val="600"/>
              </a:spcAft>
              <a:buFont typeface="Arial" panose="020B0604020202020204" pitchFamily="34" charset="0"/>
              <a:buChar char="•"/>
            </a:pPr>
            <a:r>
              <a:rPr lang="en-US" sz="2400" dirty="0"/>
              <a:t>Zillow data from: Quandl</a:t>
            </a:r>
          </a:p>
          <a:p>
            <a:pPr indent="-228600">
              <a:spcAft>
                <a:spcPts val="600"/>
              </a:spcAft>
              <a:buFont typeface="Arial" panose="020B0604020202020204" pitchFamily="34" charset="0"/>
              <a:buChar char="•"/>
            </a:pPr>
            <a:r>
              <a:rPr lang="en-US" sz="2400" dirty="0"/>
              <a:t>Yelp</a:t>
            </a:r>
          </a:p>
          <a:p>
            <a:pPr indent="-228600">
              <a:spcAft>
                <a:spcPts val="600"/>
              </a:spcAft>
              <a:buFont typeface="Arial" panose="020B0604020202020204" pitchFamily="34" charset="0"/>
              <a:buChar char="•"/>
            </a:pPr>
            <a:r>
              <a:rPr lang="en-US" sz="2400" dirty="0"/>
              <a:t>City of Chicago</a:t>
            </a:r>
          </a:p>
          <a:p>
            <a:pPr indent="-228600">
              <a:spcAft>
                <a:spcPts val="600"/>
              </a:spcAft>
              <a:buFont typeface="Arial" panose="020B0604020202020204" pitchFamily="34" charset="0"/>
              <a:buChar char="•"/>
            </a:pPr>
            <a:r>
              <a:rPr lang="en-US" sz="2400" dirty="0"/>
              <a:t>US Census </a:t>
            </a:r>
          </a:p>
          <a:p>
            <a:pPr indent="-228600">
              <a:spcAft>
                <a:spcPts val="600"/>
              </a:spcAft>
              <a:buFont typeface="Arial" panose="020B0604020202020204" pitchFamily="34" charset="0"/>
              <a:buChar char="•"/>
            </a:pPr>
            <a:r>
              <a:rPr lang="en-US" sz="2400" dirty="0"/>
              <a:t>Airbnb from: Insideairbnb.com</a:t>
            </a:r>
          </a:p>
          <a:p>
            <a:pPr indent="-228600">
              <a:spcAft>
                <a:spcPts val="600"/>
              </a:spcAft>
              <a:buFont typeface="Arial" panose="020B0604020202020204" pitchFamily="34" charset="0"/>
              <a:buChar char="•"/>
            </a:pPr>
            <a:endParaRPr lang="en-US" sz="1800" dirty="0"/>
          </a:p>
        </p:txBody>
      </p:sp>
      <p:sp>
        <p:nvSpPr>
          <p:cNvPr id="24" name="Freeform: Shape 20">
            <a:extLst>
              <a:ext uri="{FF2B5EF4-FFF2-40B4-BE49-F238E27FC236}">
                <a16:creationId xmlns:a16="http://schemas.microsoft.com/office/drawing/2014/main" id="{D6A8E1B4-B839-4C58-B08A-F0B0945808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25130" y="2909477"/>
            <a:ext cx="4966870" cy="3948522"/>
          </a:xfrm>
          <a:custGeom>
            <a:avLst/>
            <a:gdLst>
              <a:gd name="connsiteX0" fmla="*/ 2748962 w 4966870"/>
              <a:gd name="connsiteY0" fmla="*/ 0 h 3948522"/>
              <a:gd name="connsiteX1" fmla="*/ 4870195 w 4966870"/>
              <a:gd name="connsiteY1" fmla="*/ 1000367 h 3948522"/>
              <a:gd name="connsiteX2" fmla="*/ 4966870 w 4966870"/>
              <a:gd name="connsiteY2" fmla="*/ 1129649 h 3948522"/>
              <a:gd name="connsiteX3" fmla="*/ 4966870 w 4966870"/>
              <a:gd name="connsiteY3" fmla="*/ 3948522 h 3948522"/>
              <a:gd name="connsiteX4" fmla="*/ 278430 w 4966870"/>
              <a:gd name="connsiteY4" fmla="*/ 3948522 h 3948522"/>
              <a:gd name="connsiteX5" fmla="*/ 216027 w 4966870"/>
              <a:gd name="connsiteY5" fmla="*/ 3818982 h 3948522"/>
              <a:gd name="connsiteX6" fmla="*/ 0 w 4966870"/>
              <a:gd name="connsiteY6" fmla="*/ 2748962 h 3948522"/>
              <a:gd name="connsiteX7" fmla="*/ 2748962 w 4966870"/>
              <a:gd name="connsiteY7" fmla="*/ 0 h 3948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66870" h="3948522">
                <a:moveTo>
                  <a:pt x="2748962" y="0"/>
                </a:moveTo>
                <a:cubicBezTo>
                  <a:pt x="3602955" y="0"/>
                  <a:pt x="4365995" y="389418"/>
                  <a:pt x="4870195" y="1000367"/>
                </a:cubicBezTo>
                <a:lnTo>
                  <a:pt x="4966870" y="1129649"/>
                </a:lnTo>
                <a:lnTo>
                  <a:pt x="4966870" y="3948522"/>
                </a:lnTo>
                <a:lnTo>
                  <a:pt x="278430" y="3948522"/>
                </a:lnTo>
                <a:lnTo>
                  <a:pt x="216027" y="3818982"/>
                </a:lnTo>
                <a:cubicBezTo>
                  <a:pt x="76922" y="3490101"/>
                  <a:pt x="0" y="3128515"/>
                  <a:pt x="0" y="2748962"/>
                </a:cubicBezTo>
                <a:cubicBezTo>
                  <a:pt x="0" y="1230752"/>
                  <a:pt x="1230752" y="0"/>
                  <a:pt x="2748962" y="0"/>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7" name="Picture 6" descr="A close up of a logo&#10;&#10;Description automatically generated">
            <a:extLst>
              <a:ext uri="{FF2B5EF4-FFF2-40B4-BE49-F238E27FC236}">
                <a16:creationId xmlns:a16="http://schemas.microsoft.com/office/drawing/2014/main" id="{6E4390EA-4679-6048-9F7F-8B9967E9C98B}"/>
              </a:ext>
            </a:extLst>
          </p:cNvPr>
          <p:cNvPicPr>
            <a:picLocks noChangeAspect="1"/>
          </p:cNvPicPr>
          <p:nvPr/>
        </p:nvPicPr>
        <p:blipFill rotWithShape="1">
          <a:blip r:embed="rId4"/>
          <a:srcRect l="18730" r="19386"/>
          <a:stretch/>
        </p:blipFill>
        <p:spPr>
          <a:xfrm>
            <a:off x="7390912" y="3075259"/>
            <a:ext cx="4801088" cy="3782741"/>
          </a:xfrm>
          <a:custGeom>
            <a:avLst/>
            <a:gdLst>
              <a:gd name="connsiteX0" fmla="*/ 2583180 w 4801088"/>
              <a:gd name="connsiteY0" fmla="*/ 0 h 3782741"/>
              <a:gd name="connsiteX1" fmla="*/ 4725194 w 4801088"/>
              <a:gd name="connsiteY1" fmla="*/ 1138900 h 3782741"/>
              <a:gd name="connsiteX2" fmla="*/ 4801088 w 4801088"/>
              <a:gd name="connsiteY2" fmla="*/ 1263826 h 3782741"/>
              <a:gd name="connsiteX3" fmla="*/ 4801088 w 4801088"/>
              <a:gd name="connsiteY3" fmla="*/ 3782741 h 3782741"/>
              <a:gd name="connsiteX4" fmla="*/ 296488 w 4801088"/>
              <a:gd name="connsiteY4" fmla="*/ 3782741 h 3782741"/>
              <a:gd name="connsiteX5" fmla="*/ 202999 w 4801088"/>
              <a:gd name="connsiteY5" fmla="*/ 3588671 h 3782741"/>
              <a:gd name="connsiteX6" fmla="*/ 0 w 4801088"/>
              <a:gd name="connsiteY6" fmla="*/ 2583180 h 3782741"/>
              <a:gd name="connsiteX7" fmla="*/ 2583180 w 4801088"/>
              <a:gd name="connsiteY7" fmla="*/ 0 h 3782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01088" h="3782741">
                <a:moveTo>
                  <a:pt x="2583180" y="0"/>
                </a:moveTo>
                <a:cubicBezTo>
                  <a:pt x="3474837" y="0"/>
                  <a:pt x="4260977" y="451769"/>
                  <a:pt x="4725194" y="1138900"/>
                </a:cubicBezTo>
                <a:lnTo>
                  <a:pt x="4801088" y="1263826"/>
                </a:lnTo>
                <a:lnTo>
                  <a:pt x="4801088" y="3782741"/>
                </a:lnTo>
                <a:lnTo>
                  <a:pt x="296488" y="3782741"/>
                </a:lnTo>
                <a:lnTo>
                  <a:pt x="202999" y="3588671"/>
                </a:lnTo>
                <a:cubicBezTo>
                  <a:pt x="72283" y="3279623"/>
                  <a:pt x="0" y="2939843"/>
                  <a:pt x="0" y="2583180"/>
                </a:cubicBezTo>
                <a:cubicBezTo>
                  <a:pt x="0" y="1156529"/>
                  <a:pt x="1156529" y="0"/>
                  <a:pt x="2583180" y="0"/>
                </a:cubicBezTo>
                <a:close/>
              </a:path>
            </a:pathLst>
          </a:custGeom>
        </p:spPr>
      </p:pic>
    </p:spTree>
    <p:extLst>
      <p:ext uri="{BB962C8B-B14F-4D97-AF65-F5344CB8AC3E}">
        <p14:creationId xmlns:p14="http://schemas.microsoft.com/office/powerpoint/2010/main" val="3329577922"/>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F56F5174-31D9-4DBB-AAB7-A1FD7BDB13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5614875" cy="6858000"/>
          </a:xfrm>
          <a:prstGeom prst="rect">
            <a:avLst/>
          </a:prstGeom>
          <a:gradFill>
            <a:gsLst>
              <a:gs pos="0">
                <a:schemeClr val="accent1">
                  <a:lumMod val="100000"/>
                  <a:alpha val="82000"/>
                </a:schemeClr>
              </a:gs>
              <a:gs pos="25000">
                <a:schemeClr val="accent1">
                  <a:alpha val="60000"/>
                </a:schemeClr>
              </a:gs>
              <a:gs pos="94000">
                <a:schemeClr val="bg2">
                  <a:lumMod val="75000"/>
                </a:schemeClr>
              </a:gs>
              <a:gs pos="100000">
                <a:schemeClr val="bg2">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9" name="Picture 18">
            <a:extLst>
              <a:ext uri="{FF2B5EF4-FFF2-40B4-BE49-F238E27FC236}">
                <a16:creationId xmlns:a16="http://schemas.microsoft.com/office/drawing/2014/main" id="{AE113210-7872-481A-ADE6-3A05CCAF5E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E06D7A73-0893-1B4A-A8DB-FE275AEAD65C}"/>
              </a:ext>
            </a:extLst>
          </p:cNvPr>
          <p:cNvSpPr>
            <a:spLocks noGrp="1"/>
          </p:cNvSpPr>
          <p:nvPr>
            <p:ph type="title"/>
          </p:nvPr>
        </p:nvSpPr>
        <p:spPr>
          <a:xfrm>
            <a:off x="6094105" y="802955"/>
            <a:ext cx="4977976" cy="1454051"/>
          </a:xfrm>
        </p:spPr>
        <p:txBody>
          <a:bodyPr vert="horz" lIns="91440" tIns="45720" rIns="91440" bIns="45720" rtlCol="0" anchor="ctr">
            <a:normAutofit/>
          </a:bodyPr>
          <a:lstStyle/>
          <a:p>
            <a:pPr>
              <a:spcBef>
                <a:spcPct val="0"/>
              </a:spcBef>
            </a:pPr>
            <a:r>
              <a:rPr lang="en-US" sz="4400" b="1" dirty="0">
                <a:solidFill>
                  <a:srgbClr val="000000"/>
                </a:solidFill>
              </a:rPr>
              <a:t>No Access!</a:t>
            </a:r>
          </a:p>
        </p:txBody>
      </p:sp>
      <p:sp>
        <p:nvSpPr>
          <p:cNvPr id="21" name="Freeform 62">
            <a:extLst>
              <a:ext uri="{FF2B5EF4-FFF2-40B4-BE49-F238E27FC236}">
                <a16:creationId xmlns:a16="http://schemas.microsoft.com/office/drawing/2014/main" id="{F9A95BEE-6BB1-4A28-A8E6-A34B2E42EF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8619"/>
            <a:ext cx="5000438" cy="5400962"/>
          </a:xfrm>
          <a:custGeom>
            <a:avLst/>
            <a:gdLst>
              <a:gd name="connsiteX0" fmla="*/ 2299956 w 5000438"/>
              <a:gd name="connsiteY0" fmla="*/ 0 h 5400962"/>
              <a:gd name="connsiteX1" fmla="*/ 5000438 w 5000438"/>
              <a:gd name="connsiteY1" fmla="*/ 2700481 h 5400962"/>
              <a:gd name="connsiteX2" fmla="*/ 2299956 w 5000438"/>
              <a:gd name="connsiteY2" fmla="*/ 5400962 h 5400962"/>
              <a:gd name="connsiteX3" fmla="*/ 60675 w 5000438"/>
              <a:gd name="connsiteY3" fmla="*/ 4210346 h 5400962"/>
              <a:gd name="connsiteX4" fmla="*/ 0 w 5000438"/>
              <a:gd name="connsiteY4" fmla="*/ 4110472 h 5400962"/>
              <a:gd name="connsiteX5" fmla="*/ 0 w 5000438"/>
              <a:gd name="connsiteY5" fmla="*/ 1290491 h 5400962"/>
              <a:gd name="connsiteX6" fmla="*/ 60675 w 5000438"/>
              <a:gd name="connsiteY6" fmla="*/ 1190617 h 5400962"/>
              <a:gd name="connsiteX7" fmla="*/ 2299956 w 5000438"/>
              <a:gd name="connsiteY7" fmla="*/ 0 h 5400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00438" h="5400962">
                <a:moveTo>
                  <a:pt x="2299956" y="0"/>
                </a:moveTo>
                <a:cubicBezTo>
                  <a:pt x="3791390" y="0"/>
                  <a:pt x="5000438" y="1209047"/>
                  <a:pt x="5000438" y="2700481"/>
                </a:cubicBezTo>
                <a:cubicBezTo>
                  <a:pt x="5000438" y="4191915"/>
                  <a:pt x="3791390" y="5400962"/>
                  <a:pt x="2299956" y="5400962"/>
                </a:cubicBezTo>
                <a:cubicBezTo>
                  <a:pt x="1367810" y="5400962"/>
                  <a:pt x="545971" y="4928678"/>
                  <a:pt x="60675" y="4210346"/>
                </a:cubicBezTo>
                <a:lnTo>
                  <a:pt x="0" y="4110472"/>
                </a:lnTo>
                <a:lnTo>
                  <a:pt x="0" y="1290491"/>
                </a:lnTo>
                <a:lnTo>
                  <a:pt x="60675" y="1190617"/>
                </a:lnTo>
                <a:cubicBezTo>
                  <a:pt x="545971" y="472284"/>
                  <a:pt x="1367810" y="0"/>
                  <a:pt x="2299956" y="0"/>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5" name="Picture 4" descr="A baby posing for the camera&#10;&#10;Description automatically generated">
            <a:extLst>
              <a:ext uri="{FF2B5EF4-FFF2-40B4-BE49-F238E27FC236}">
                <a16:creationId xmlns:a16="http://schemas.microsoft.com/office/drawing/2014/main" id="{D6C8EFC7-A4C5-AF42-8078-019AE331BFD0}"/>
              </a:ext>
            </a:extLst>
          </p:cNvPr>
          <p:cNvPicPr>
            <a:picLocks noChangeAspect="1"/>
          </p:cNvPicPr>
          <p:nvPr/>
        </p:nvPicPr>
        <p:blipFill rotWithShape="1">
          <a:blip r:embed="rId4">
            <a:alphaModFix/>
          </a:blip>
          <a:srcRect l="12833" r="27622" b="1"/>
          <a:stretch/>
        </p:blipFill>
        <p:spPr>
          <a:xfrm>
            <a:off x="20" y="907231"/>
            <a:ext cx="4838021" cy="5063738"/>
          </a:xfrm>
          <a:custGeom>
            <a:avLst/>
            <a:gdLst>
              <a:gd name="connsiteX0" fmla="*/ 2306172 w 4838041"/>
              <a:gd name="connsiteY0" fmla="*/ 0 h 5063738"/>
              <a:gd name="connsiteX1" fmla="*/ 4838041 w 4838041"/>
              <a:gd name="connsiteY1" fmla="*/ 2531869 h 5063738"/>
              <a:gd name="connsiteX2" fmla="*/ 2306172 w 4838041"/>
              <a:gd name="connsiteY2" fmla="*/ 5063738 h 5063738"/>
              <a:gd name="connsiteX3" fmla="*/ 79886 w 4838041"/>
              <a:gd name="connsiteY3" fmla="*/ 3738709 h 5063738"/>
              <a:gd name="connsiteX4" fmla="*/ 0 w 4838041"/>
              <a:gd name="connsiteY4" fmla="*/ 3572876 h 5063738"/>
              <a:gd name="connsiteX5" fmla="*/ 0 w 4838041"/>
              <a:gd name="connsiteY5" fmla="*/ 1490863 h 5063738"/>
              <a:gd name="connsiteX6" fmla="*/ 79886 w 4838041"/>
              <a:gd name="connsiteY6" fmla="*/ 1325030 h 5063738"/>
              <a:gd name="connsiteX7" fmla="*/ 2306172 w 4838041"/>
              <a:gd name="connsiteY7" fmla="*/ 0 h 5063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38041" h="5063738">
                <a:moveTo>
                  <a:pt x="2306172" y="0"/>
                </a:moveTo>
                <a:cubicBezTo>
                  <a:pt x="3704485" y="0"/>
                  <a:pt x="4838041" y="1133556"/>
                  <a:pt x="4838041" y="2531869"/>
                </a:cubicBezTo>
                <a:cubicBezTo>
                  <a:pt x="4838041" y="3930182"/>
                  <a:pt x="3704485" y="5063738"/>
                  <a:pt x="2306172" y="5063738"/>
                </a:cubicBezTo>
                <a:cubicBezTo>
                  <a:pt x="1344832" y="5063738"/>
                  <a:pt x="508631" y="4527956"/>
                  <a:pt x="79886" y="3738709"/>
                </a:cubicBezTo>
                <a:lnTo>
                  <a:pt x="0" y="3572876"/>
                </a:lnTo>
                <a:lnTo>
                  <a:pt x="0" y="1490863"/>
                </a:lnTo>
                <a:lnTo>
                  <a:pt x="79886" y="1325030"/>
                </a:lnTo>
                <a:cubicBezTo>
                  <a:pt x="508631" y="535783"/>
                  <a:pt x="1344832" y="0"/>
                  <a:pt x="2306172" y="0"/>
                </a:cubicBezTo>
                <a:close/>
              </a:path>
            </a:pathLst>
          </a:custGeom>
          <a:effectLst>
            <a:softEdge rad="0"/>
          </a:effectLst>
        </p:spPr>
      </p:pic>
      <p:sp>
        <p:nvSpPr>
          <p:cNvPr id="3" name="Text Placeholder 2">
            <a:extLst>
              <a:ext uri="{FF2B5EF4-FFF2-40B4-BE49-F238E27FC236}">
                <a16:creationId xmlns:a16="http://schemas.microsoft.com/office/drawing/2014/main" id="{44A16F34-1496-0D4D-BA09-28A53EEB4DFC}"/>
              </a:ext>
            </a:extLst>
          </p:cNvPr>
          <p:cNvSpPr>
            <a:spLocks noGrp="1"/>
          </p:cNvSpPr>
          <p:nvPr>
            <p:ph type="body" idx="1"/>
          </p:nvPr>
        </p:nvSpPr>
        <p:spPr>
          <a:xfrm>
            <a:off x="5614876" y="2450677"/>
            <a:ext cx="5711282" cy="2179313"/>
          </a:xfrm>
        </p:spPr>
        <p:txBody>
          <a:bodyPr vert="horz" lIns="91440" tIns="45720" rIns="91440" bIns="45720" rtlCol="0" anchor="ctr">
            <a:normAutofit/>
          </a:bodyPr>
          <a:lstStyle/>
          <a:p>
            <a:pPr marL="952485" indent="-571500">
              <a:spcAft>
                <a:spcPts val="600"/>
              </a:spcAft>
            </a:pPr>
            <a:r>
              <a:rPr lang="en-US" sz="4000" dirty="0">
                <a:solidFill>
                  <a:srgbClr val="000000"/>
                </a:solidFill>
              </a:rPr>
              <a:t>GreatSchool API</a:t>
            </a:r>
          </a:p>
          <a:p>
            <a:pPr marL="952485" indent="-571500">
              <a:spcAft>
                <a:spcPts val="600"/>
              </a:spcAft>
            </a:pPr>
            <a:r>
              <a:rPr lang="en-US" sz="4000" dirty="0">
                <a:solidFill>
                  <a:srgbClr val="000000"/>
                </a:solidFill>
              </a:rPr>
              <a:t>Walkability Score</a:t>
            </a:r>
          </a:p>
        </p:txBody>
      </p:sp>
    </p:spTree>
    <p:extLst>
      <p:ext uri="{BB962C8B-B14F-4D97-AF65-F5344CB8AC3E}">
        <p14:creationId xmlns:p14="http://schemas.microsoft.com/office/powerpoint/2010/main" val="19298027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B45A142-4255-493C-8284-5D566C121B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21177"/>
            <a:ext cx="4332307" cy="6179552"/>
          </a:xfrm>
          <a:prstGeom prst="rect">
            <a:avLst/>
          </a:prstGeom>
          <a:solidFill>
            <a:srgbClr val="404040">
              <a:alpha val="89804"/>
            </a:srgbClr>
          </a:solidFill>
          <a:ln w="127000" cap="sq" cmpd="thinThick">
            <a:solidFill>
              <a:srgbClr val="595959">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1964CE5-EBC5-4A48-BBCB-F15246AB03B8}"/>
              </a:ext>
            </a:extLst>
          </p:cNvPr>
          <p:cNvSpPr>
            <a:spLocks noGrp="1"/>
          </p:cNvSpPr>
          <p:nvPr>
            <p:ph type="title"/>
          </p:nvPr>
        </p:nvSpPr>
        <p:spPr>
          <a:xfrm>
            <a:off x="674237" y="914400"/>
            <a:ext cx="3657600" cy="2887579"/>
          </a:xfrm>
        </p:spPr>
        <p:txBody>
          <a:bodyPr vert="horz" lIns="91440" tIns="45720" rIns="91440" bIns="45720" rtlCol="0" anchor="b">
            <a:normAutofit/>
          </a:bodyPr>
          <a:lstStyle/>
          <a:p>
            <a:pPr algn="ctr">
              <a:spcBef>
                <a:spcPct val="0"/>
              </a:spcBef>
            </a:pPr>
            <a:r>
              <a:rPr lang="en-US" sz="4800" kern="1200" dirty="0">
                <a:solidFill>
                  <a:srgbClr val="FFFFFF"/>
                </a:solidFill>
                <a:latin typeface="+mj-lt"/>
                <a:ea typeface="+mj-ea"/>
                <a:cs typeface="+mj-cs"/>
              </a:rPr>
              <a:t>Median Rent Price vs Median Home Value</a:t>
            </a:r>
          </a:p>
        </p:txBody>
      </p:sp>
      <p:cxnSp>
        <p:nvCxnSpPr>
          <p:cNvPr id="12" name="Straight Connector 11">
            <a:extLst>
              <a:ext uri="{FF2B5EF4-FFF2-40B4-BE49-F238E27FC236}">
                <a16:creationId xmlns:a16="http://schemas.microsoft.com/office/drawing/2014/main" id="{38FB9660-F42F-4313-BBC4-47C007FE484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1126" y="3910267"/>
            <a:ext cx="258679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5" name="Picture 4" descr="A screenshot of a cell phone&#10;&#10;Description automatically generated">
            <a:extLst>
              <a:ext uri="{FF2B5EF4-FFF2-40B4-BE49-F238E27FC236}">
                <a16:creationId xmlns:a16="http://schemas.microsoft.com/office/drawing/2014/main" id="{CC7FC529-96FA-2546-BB5B-04D0BF36B1EA}"/>
              </a:ext>
            </a:extLst>
          </p:cNvPr>
          <p:cNvPicPr>
            <a:picLocks noChangeAspect="1"/>
          </p:cNvPicPr>
          <p:nvPr/>
        </p:nvPicPr>
        <p:blipFill>
          <a:blip r:embed="rId3"/>
          <a:stretch>
            <a:fillRect/>
          </a:stretch>
        </p:blipFill>
        <p:spPr>
          <a:xfrm>
            <a:off x="5153822" y="1216565"/>
            <a:ext cx="6553545" cy="4432812"/>
          </a:xfrm>
          <a:prstGeom prst="rect">
            <a:avLst/>
          </a:prstGeom>
        </p:spPr>
      </p:pic>
      <p:sp>
        <p:nvSpPr>
          <p:cNvPr id="3" name="Text Placeholder 2">
            <a:extLst>
              <a:ext uri="{FF2B5EF4-FFF2-40B4-BE49-F238E27FC236}">
                <a16:creationId xmlns:a16="http://schemas.microsoft.com/office/drawing/2014/main" id="{7646BC3C-D2C3-3446-9A78-3EEDC278CBCB}"/>
              </a:ext>
            </a:extLst>
          </p:cNvPr>
          <p:cNvSpPr>
            <a:spLocks noGrp="1"/>
          </p:cNvSpPr>
          <p:nvPr>
            <p:ph type="body" idx="1"/>
          </p:nvPr>
        </p:nvSpPr>
        <p:spPr>
          <a:xfrm>
            <a:off x="6163811" y="5780867"/>
            <a:ext cx="5691305" cy="532708"/>
          </a:xfrm>
        </p:spPr>
        <p:txBody>
          <a:bodyPr>
            <a:normAutofit lnSpcReduction="10000"/>
          </a:bodyPr>
          <a:lstStyle/>
          <a:p>
            <a:r>
              <a:rPr lang="en-US" dirty="0"/>
              <a:t>Correlation Coefficient = 0.95</a:t>
            </a:r>
          </a:p>
        </p:txBody>
      </p:sp>
    </p:spTree>
    <p:extLst>
      <p:ext uri="{BB962C8B-B14F-4D97-AF65-F5344CB8AC3E}">
        <p14:creationId xmlns:p14="http://schemas.microsoft.com/office/powerpoint/2010/main" val="24733171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close up of a map&#10;&#10;Description automatically generated">
            <a:extLst>
              <a:ext uri="{FF2B5EF4-FFF2-40B4-BE49-F238E27FC236}">
                <a16:creationId xmlns:a16="http://schemas.microsoft.com/office/drawing/2014/main" id="{E6D62AF0-794A-404F-A457-1C928CB6FA90}"/>
              </a:ext>
            </a:extLst>
          </p:cNvPr>
          <p:cNvPicPr>
            <a:picLocks noChangeAspect="1"/>
          </p:cNvPicPr>
          <p:nvPr/>
        </p:nvPicPr>
        <p:blipFill rotWithShape="1">
          <a:blip r:embed="rId3"/>
          <a:srcRect/>
          <a:stretch/>
        </p:blipFill>
        <p:spPr>
          <a:xfrm>
            <a:off x="20" y="10"/>
            <a:ext cx="12191980" cy="6857990"/>
          </a:xfrm>
          <a:prstGeom prst="rect">
            <a:avLst/>
          </a:prstGeom>
        </p:spPr>
      </p:pic>
      <p:sp>
        <p:nvSpPr>
          <p:cNvPr id="10" name="Freeform 5">
            <a:extLst>
              <a:ext uri="{FF2B5EF4-FFF2-40B4-BE49-F238E27FC236}">
                <a16:creationId xmlns:a16="http://schemas.microsoft.com/office/drawing/2014/main" id="{87CC2527-562A-4F69-B487-4371E5B243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7488621" y="2277613"/>
            <a:ext cx="4703379" cy="4580387"/>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0000"/>
            </a:schemeClr>
          </a:solidFill>
          <a:ln w="50800" cap="sq" cmpd="dbl">
            <a:noFill/>
            <a:miter lim="800000"/>
          </a:ln>
          <a:effec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dirty="0"/>
          </a:p>
        </p:txBody>
      </p:sp>
      <p:sp>
        <p:nvSpPr>
          <p:cNvPr id="2" name="Title 1">
            <a:extLst>
              <a:ext uri="{FF2B5EF4-FFF2-40B4-BE49-F238E27FC236}">
                <a16:creationId xmlns:a16="http://schemas.microsoft.com/office/drawing/2014/main" id="{91D175CF-6A2E-1D4E-A357-E970CB2C8A3C}"/>
              </a:ext>
            </a:extLst>
          </p:cNvPr>
          <p:cNvSpPr>
            <a:spLocks noGrp="1"/>
          </p:cNvSpPr>
          <p:nvPr>
            <p:ph type="title"/>
          </p:nvPr>
        </p:nvSpPr>
        <p:spPr>
          <a:xfrm>
            <a:off x="8022021" y="3231931"/>
            <a:ext cx="3852041" cy="1834056"/>
          </a:xfrm>
          <a:prstGeom prst="ellipse">
            <a:avLst/>
          </a:prstGeom>
        </p:spPr>
        <p:txBody>
          <a:bodyPr vert="horz" lIns="91440" tIns="45720" rIns="91440" bIns="45720" rtlCol="0" anchor="b">
            <a:normAutofit/>
          </a:bodyPr>
          <a:lstStyle/>
          <a:p>
            <a:pPr algn="ctr">
              <a:spcBef>
                <a:spcPct val="0"/>
              </a:spcBef>
            </a:pPr>
            <a:r>
              <a:rPr lang="en-US" sz="3100" dirty="0">
                <a:solidFill>
                  <a:schemeClr val="tx1"/>
                </a:solidFill>
              </a:rPr>
              <a:t>Chicago Rent Price  Heat Map</a:t>
            </a:r>
          </a:p>
        </p:txBody>
      </p:sp>
      <p:cxnSp>
        <p:nvCxnSpPr>
          <p:cNvPr id="12" name="Straight Connector 11">
            <a:extLst>
              <a:ext uri="{FF2B5EF4-FFF2-40B4-BE49-F238E27FC236}">
                <a16:creationId xmlns:a16="http://schemas.microsoft.com/office/drawing/2014/main" id="{BCDAEC91-5BCE-4B55-9CC0-43EF94CB73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480331" y="5123793"/>
            <a:ext cx="935420"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883149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61</TotalTime>
  <Words>959</Words>
  <Application>Microsoft Office PowerPoint</Application>
  <PresentationFormat>Widescreen</PresentationFormat>
  <Paragraphs>154</Paragraphs>
  <Slides>24</Slides>
  <Notes>22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24</vt:i4>
      </vt:variant>
    </vt:vector>
  </HeadingPairs>
  <TitlesOfParts>
    <vt:vector size="28" baseType="lpstr">
      <vt:lpstr>Arial</vt:lpstr>
      <vt:lpstr>Calibri</vt:lpstr>
      <vt:lpstr>Calibri Light</vt:lpstr>
      <vt:lpstr>Office Theme</vt:lpstr>
      <vt:lpstr>Factors That Affect Rent Prices in Chicago</vt:lpstr>
      <vt:lpstr>Table of Contents</vt:lpstr>
      <vt:lpstr>Overview</vt:lpstr>
      <vt:lpstr>Questions of Interest</vt:lpstr>
      <vt:lpstr>Hypothesis</vt:lpstr>
      <vt:lpstr>Data Research</vt:lpstr>
      <vt:lpstr>No Access!</vt:lpstr>
      <vt:lpstr>Median Rent Price vs Median Home Value</vt:lpstr>
      <vt:lpstr>Chicago Rent Price  Heat Map</vt:lpstr>
      <vt:lpstr>Amenities  Codes</vt:lpstr>
      <vt:lpstr>Rent vs. Amenities by Zip Code (per 1000)</vt:lpstr>
      <vt:lpstr>Latitude &amp; Longitude into Zip code Codes</vt:lpstr>
      <vt:lpstr>Rent Vs. Crime Rate &amp; Airbnb Reviews by Zip Code</vt:lpstr>
      <vt:lpstr>Rent vs. Household Income and Poverty Rate by Zip Code</vt:lpstr>
      <vt:lpstr>Regression Analysis</vt:lpstr>
      <vt:lpstr>Actual vs Predicted Rent Prices by Zip Code </vt:lpstr>
      <vt:lpstr>T-Test on Crime Counts</vt:lpstr>
      <vt:lpstr>Discussion on Implications</vt:lpstr>
      <vt:lpstr>Summary</vt:lpstr>
      <vt:lpstr>Post Mortem</vt:lpstr>
      <vt:lpstr>Post Mortem</vt:lpstr>
      <vt:lpstr>Post Mortem</vt:lpstr>
      <vt:lpstr>Thank you!</vt:lpstr>
      <vt:lpstr>Appendix – Correlation Table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Factors That Affect Rent Prices in Chicago</dc:title>
  <dc:creator>Kelly Lao</dc:creator>
  <cp:lastModifiedBy>Adhikari,Sanjay</cp:lastModifiedBy>
  <cp:revision>3</cp:revision>
  <dcterms:created xsi:type="dcterms:W3CDTF">2019-07-04T15:36:12Z</dcterms:created>
  <dcterms:modified xsi:type="dcterms:W3CDTF">2019-07-05T00:25:37Z</dcterms:modified>
</cp:coreProperties>
</file>